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58" r:id="rId3"/>
    <p:sldId id="272" r:id="rId4"/>
    <p:sldId id="259" r:id="rId5"/>
    <p:sldId id="257" r:id="rId6"/>
    <p:sldId id="260" r:id="rId7"/>
    <p:sldId id="262" r:id="rId8"/>
    <p:sldId id="261" r:id="rId9"/>
    <p:sldId id="266" r:id="rId10"/>
    <p:sldId id="269" r:id="rId11"/>
    <p:sldId id="268" r:id="rId12"/>
    <p:sldId id="263" r:id="rId13"/>
    <p:sldId id="264" r:id="rId14"/>
    <p:sldId id="26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43" autoAdjust="0"/>
  </p:normalViewPr>
  <p:slideViewPr>
    <p:cSldViewPr snapToGrid="0">
      <p:cViewPr varScale="1">
        <p:scale>
          <a:sx n="95" d="100"/>
          <a:sy n="95" d="100"/>
        </p:scale>
        <p:origin x="-2082" y="-102"/>
      </p:cViewPr>
      <p:guideLst>
        <p:guide orient="horz" pos="2160"/>
        <p:guide pos="2880"/>
      </p:guideLst>
    </p:cSldViewPr>
  </p:slideViewPr>
  <p:notesTextViewPr>
    <p:cViewPr>
      <p:scale>
        <a:sx n="1" d="1"/>
        <a:sy n="1" d="1"/>
      </p:scale>
      <p:origin x="0" y="0"/>
    </p:cViewPr>
  </p:notesTextViewPr>
  <p:notesViewPr>
    <p:cSldViewPr snapToGrid="0">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76F2299-CC40-4811-96D5-715A1B656477}" type="datetimeFigureOut">
              <a:rPr lang="en-US" smtClean="0"/>
              <a:t>9/29/2015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DA2016A-CBE6-401F-A32C-84501839E9AF}" type="slidenum">
              <a:rPr lang="en-US" smtClean="0"/>
              <a:t>‹#›</a:t>
            </a:fld>
            <a:endParaRPr lang="en-US"/>
          </a:p>
        </p:txBody>
      </p:sp>
    </p:spTree>
    <p:extLst>
      <p:ext uri="{BB962C8B-B14F-4D97-AF65-F5344CB8AC3E}">
        <p14:creationId xmlns:p14="http://schemas.microsoft.com/office/powerpoint/2010/main" val="525523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know what I’m talking about</a:t>
            </a:r>
            <a:r>
              <a:rPr lang="en-US" baseline="0" dirty="0" smtClean="0"/>
              <a:t> – those bright red, white and blue flashing lights on top of a highway patrol car on the shoulder ahead of you.  You don’t know what’s going on but you know it’s probably not good.  Maybe you’re focusing on those flashing lights and not on the road ahead of you.  After all, it’s a common response called ‘phototaxis’.  Like moths to the flame we look at the lights and become oblivious to what’s going on behind us and in the adjacent lanes.  In fact, in remote stretches of highway, state police officers are killed or injured when cars plow into the rear of the stopped emergency vehicle.  Your challenge is to research this phenomenon and design alternative lighting configurations.  You’ll need to consider driver behavior, highway conditions, wavelength and frequency of flashing lights and the human visual system, population stereotypes, detection distance, cultural stereotypes and many other variables.  Your deliverable phase one output should be a computer simulation that satisfies the requirements and documents the exact configurations and variables.  Phase Two involves conducting experiments </a:t>
            </a:r>
            <a:r>
              <a:rPr lang="en-US" baseline="0" smtClean="0"/>
              <a:t>possibly with a </a:t>
            </a:r>
            <a:r>
              <a:rPr lang="en-US" baseline="0" dirty="0" smtClean="0"/>
              <a:t>full scale prototype.  That is the Challenge.</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1</a:t>
            </a:fld>
            <a:endParaRPr lang="en-US"/>
          </a:p>
        </p:txBody>
      </p:sp>
    </p:spTree>
    <p:extLst>
      <p:ext uri="{BB962C8B-B14F-4D97-AF65-F5344CB8AC3E}">
        <p14:creationId xmlns:p14="http://schemas.microsoft.com/office/powerpoint/2010/main" val="2905804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A2016A-CBE6-401F-A32C-84501839E9AF}" type="slidenum">
              <a:rPr lang="en-US" smtClean="0"/>
              <a:t>11</a:t>
            </a:fld>
            <a:endParaRPr lang="en-US"/>
          </a:p>
        </p:txBody>
      </p:sp>
    </p:spTree>
    <p:extLst>
      <p:ext uri="{BB962C8B-B14F-4D97-AF65-F5344CB8AC3E}">
        <p14:creationId xmlns:p14="http://schemas.microsoft.com/office/powerpoint/2010/main" val="1797858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 sponsor Capstone Projects at URI and RWU. Since 2011, I've sponsored 5 College of Engineering projects; the projects are a mix of mechanical and electrical engineering and computer science.  Some have won awards at the international level; but all were successful in motivating students to achieve objectives and work in teams. My role is to support the students in systems engineering and problem solving techniques based on my aerospace experience and training. </a:t>
            </a:r>
          </a:p>
          <a:p>
            <a:pPr defTabSz="931774">
              <a:defRPr/>
            </a:pPr>
            <a:r>
              <a:rPr lang="en-US" dirty="0"/>
              <a:t>The HOME Shelter – At RWU in the 2012 ASEE North East Division Conference, the Senior Design Team won 1</a:t>
            </a:r>
            <a:r>
              <a:rPr lang="en-US" baseline="30000" dirty="0"/>
              <a:t>st</a:t>
            </a:r>
            <a:r>
              <a:rPr lang="en-US" dirty="0"/>
              <a:t> place in the poster section and 3</a:t>
            </a:r>
            <a:r>
              <a:rPr lang="en-US" baseline="30000" dirty="0"/>
              <a:t>rd</a:t>
            </a:r>
            <a:r>
              <a:rPr lang="en-US" dirty="0"/>
              <a:t> place overall in the undergraduate division against Yale, Olin and others.  Plus, 1</a:t>
            </a:r>
            <a:r>
              <a:rPr lang="en-US" baseline="30000" dirty="0"/>
              <a:t>st</a:t>
            </a:r>
            <a:r>
              <a:rPr lang="en-US" dirty="0"/>
              <a:t> place in RWU Academic Showcase. At URI in 2013, a</a:t>
            </a:r>
            <a:r>
              <a:rPr lang="en-US" dirty="0" smtClean="0"/>
              <a:t> team of 16 Honors Class university students in HPR</a:t>
            </a:r>
            <a:r>
              <a:rPr lang="en-US" baseline="0" dirty="0" smtClean="0"/>
              <a:t> “Designing Sustainable Solutions for Developing Communities’ chose the HOME Shelter as their class project.  They chose to research and build </a:t>
            </a:r>
            <a:r>
              <a:rPr lang="en-US" dirty="0" smtClean="0"/>
              <a:t>prototypes of </a:t>
            </a:r>
            <a:r>
              <a:rPr lang="en-US" baseline="0" dirty="0" smtClean="0"/>
              <a:t>selected subsystems to test compliance to requirements. </a:t>
            </a:r>
          </a:p>
          <a:p>
            <a:pPr defTabSz="931774">
              <a:defRPr/>
            </a:pPr>
            <a:r>
              <a:rPr lang="en-US" baseline="0" dirty="0" smtClean="0"/>
              <a:t>CircuiTree – In 2014, the RWU CircuiTree Decay Detector won 2</a:t>
            </a:r>
            <a:r>
              <a:rPr lang="en-US" baseline="30000" dirty="0" smtClean="0"/>
              <a:t>nd</a:t>
            </a:r>
            <a:r>
              <a:rPr lang="en-US" baseline="0" dirty="0" smtClean="0"/>
              <a:t> place in the Open Category at the NMSU WERC Institute for Energy and the Environment and 1</a:t>
            </a:r>
            <a:r>
              <a:rPr lang="en-US" baseline="30000" dirty="0" smtClean="0"/>
              <a:t>st</a:t>
            </a:r>
            <a:r>
              <a:rPr lang="en-US" baseline="0" dirty="0" smtClean="0"/>
              <a:t> place in the Peer Award category.</a:t>
            </a:r>
            <a:endParaRPr lang="en-US" dirty="0" smtClean="0"/>
          </a:p>
        </p:txBody>
      </p:sp>
      <p:sp>
        <p:nvSpPr>
          <p:cNvPr id="4" name="Slide Number Placeholder 3"/>
          <p:cNvSpPr>
            <a:spLocks noGrp="1"/>
          </p:cNvSpPr>
          <p:nvPr>
            <p:ph type="sldNum" sz="quarter" idx="10"/>
          </p:nvPr>
        </p:nvSpPr>
        <p:spPr/>
        <p:txBody>
          <a:bodyPr/>
          <a:lstStyle/>
          <a:p>
            <a:fld id="{26E833DF-55AE-4D64-9C8F-77B71D2179B8}" type="slidenum">
              <a:rPr lang="en-US" smtClean="0"/>
              <a:t>12</a:t>
            </a:fld>
            <a:endParaRPr lang="en-US"/>
          </a:p>
        </p:txBody>
      </p:sp>
    </p:spTree>
    <p:extLst>
      <p:ext uri="{BB962C8B-B14F-4D97-AF65-F5344CB8AC3E}">
        <p14:creationId xmlns:p14="http://schemas.microsoft.com/office/powerpoint/2010/main" val="4128576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I work with the team of students by defining</a:t>
            </a:r>
            <a:r>
              <a:rPr lang="en-US" baseline="0" dirty="0" smtClean="0"/>
              <a:t> some high level requirements, maybe 5 – 10 requirements that we track throughout the project.  Each high level system requirement might be broken down into lower level requirements.  For instance, if I suggest that we use coding to indicate severity, then I would point students to population stereotypes of color, line, and shape coding elements of the display to attract user attention.  I attend most meetings either face to face or FaceTime.  FaceTime is very effective and inexpensive compared to driving back and forth to Bristol once a week or every couple of weeks.  </a:t>
            </a:r>
            <a:r>
              <a:rPr lang="en-US" baseline="0" smtClean="0"/>
              <a:t>I review any reports and offer suggestions on how to improve content or flow of the report.</a:t>
            </a:r>
            <a:endParaRPr lang="en-US" smtClean="0"/>
          </a:p>
        </p:txBody>
      </p:sp>
      <p:sp>
        <p:nvSpPr>
          <p:cNvPr id="4" name="Slide Number Placeholder 3"/>
          <p:cNvSpPr>
            <a:spLocks noGrp="1"/>
          </p:cNvSpPr>
          <p:nvPr>
            <p:ph type="sldNum" sz="quarter" idx="10"/>
          </p:nvPr>
        </p:nvSpPr>
        <p:spPr/>
        <p:txBody>
          <a:bodyPr/>
          <a:lstStyle/>
          <a:p>
            <a:fld id="{26E833DF-55AE-4D64-9C8F-77B71D2179B8}" type="slidenum">
              <a:rPr lang="en-US" smtClean="0"/>
              <a:t>13</a:t>
            </a:fld>
            <a:endParaRPr lang="en-US"/>
          </a:p>
        </p:txBody>
      </p:sp>
    </p:spTree>
    <p:extLst>
      <p:ext uri="{BB962C8B-B14F-4D97-AF65-F5344CB8AC3E}">
        <p14:creationId xmlns:p14="http://schemas.microsoft.com/office/powerpoint/2010/main" val="2647187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started out in the URI College of Engineering but couldn’t quite understand all those forces and vectors in statics and dynamics.  I passed slide rule and math but I flunked statics and decided engineering wasn’t my calling.  I was graduated in 1971 with majors in psychology and biology, and minors in stat and speech and hearing.  Al Lott recommended I get a graduate degree at NMSU because it was far away from home, had a low student/faculty ratio, and the profs were from great universities.  So I tried ‘engineering psychology’ which focuses on understanding the capabilities and limitations of humans and applying that knowledge to the design of equipment, user interfaces, and facilities so they are easy to use.  In 1974, I got a job at Lockheed in Sunnyvale, CA and stayed there until 2007.  I worked on ships,</a:t>
            </a:r>
            <a:r>
              <a:rPr lang="en-US" baseline="0" dirty="0" smtClean="0"/>
              <a:t> </a:t>
            </a:r>
            <a:r>
              <a:rPr lang="en-US" dirty="0" smtClean="0"/>
              <a:t>planes, communication centers, missiles, spacecraft, submarines, health care delivery systems and other things that ‘go bump in the night’.  Never a dull moment except between jobs when you’re looking for new work which was pretty often….  I retired in 2007, got married in 2008, and looked for a place to retire.  Which turned out to be Rhode Island which is pretty amazing because most people leave RI and</a:t>
            </a:r>
            <a:r>
              <a:rPr lang="en-US" baseline="0" dirty="0" smtClean="0"/>
              <a:t> </a:t>
            </a:r>
            <a:r>
              <a:rPr lang="en-US" dirty="0" smtClean="0"/>
              <a:t>don’t retire here.  But it’s worked out very well.</a:t>
            </a:r>
            <a:endParaRPr lang="en-US" dirty="0"/>
          </a:p>
        </p:txBody>
      </p:sp>
      <p:sp>
        <p:nvSpPr>
          <p:cNvPr id="4" name="Slide Number Placeholder 3"/>
          <p:cNvSpPr>
            <a:spLocks noGrp="1"/>
          </p:cNvSpPr>
          <p:nvPr>
            <p:ph type="sldNum" sz="quarter" idx="10"/>
          </p:nvPr>
        </p:nvSpPr>
        <p:spPr/>
        <p:txBody>
          <a:bodyPr/>
          <a:lstStyle/>
          <a:p>
            <a:fld id="{2E19E537-A418-4E2F-A9E1-467582F098A0}"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 a lot of confusion about safety vehicles</a:t>
            </a:r>
            <a:r>
              <a:rPr lang="en-US" baseline="0" dirty="0" smtClean="0"/>
              <a:t> and flashing lights.  They attract your attention but there doesn’t seem to be much consistency among emergency vehicles use of flashing lights across agencies and states. However, one state tweaked the intensity by reducing it without adversely affecting rear end accident rates.  You need to investigate the best wavelength, intensity, frequency and configuration.</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2</a:t>
            </a:fld>
            <a:endParaRPr lang="en-US"/>
          </a:p>
        </p:txBody>
      </p:sp>
    </p:spTree>
    <p:extLst>
      <p:ext uri="{BB962C8B-B14F-4D97-AF65-F5344CB8AC3E}">
        <p14:creationId xmlns:p14="http://schemas.microsoft.com/office/powerpoint/2010/main" val="665879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only do you have the</a:t>
            </a:r>
            <a:r>
              <a:rPr lang="en-US" baseline="0" dirty="0" smtClean="0"/>
              <a:t> physical characteristics of the lights, but you have driver characteristics, environmental characteristics (rain, sleet, snow, daylight and night time) that affect your perception of the lights. Since you can’t control all the possible independent variables, you should down select from a prioritized list of different variables and design your experiments based on these top priority ones.</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4</a:t>
            </a:fld>
            <a:endParaRPr lang="en-US"/>
          </a:p>
        </p:txBody>
      </p:sp>
    </p:spTree>
    <p:extLst>
      <p:ext uri="{BB962C8B-B14F-4D97-AF65-F5344CB8AC3E}">
        <p14:creationId xmlns:p14="http://schemas.microsoft.com/office/powerpoint/2010/main" val="3435819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just a sample list of the many vehicles that use flashing lights for some reason.  Investigate</a:t>
            </a:r>
            <a:r>
              <a:rPr lang="en-US" baseline="0" dirty="0" smtClean="0"/>
              <a:t> some to understand why and when these vehicles use flashing lights.  Do they improve situational awareness?  Do they cause an observing driver to be more cautious?  Do they direct your eyes (and attention) to the flashing lights or to the impending action like a door opening or vehicle stopping?  What is the purpose of these flashing lights on each of these vehicles?</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5</a:t>
            </a:fld>
            <a:endParaRPr lang="en-US"/>
          </a:p>
        </p:txBody>
      </p:sp>
    </p:spTree>
    <p:extLst>
      <p:ext uri="{BB962C8B-B14F-4D97-AF65-F5344CB8AC3E}">
        <p14:creationId xmlns:p14="http://schemas.microsoft.com/office/powerpoint/2010/main" val="3926209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a:t>
            </a:r>
            <a:r>
              <a:rPr lang="en-US" baseline="0" dirty="0" smtClean="0"/>
              <a:t> some references and more detailed objectives of this Capstone Project.  I’ve talked to the Rhode Island Scituate state police barracks in February and they are cooperative in providing some names and numbers to call and discuss this project.  Various states have investigated the topic, too, like Florida.  And finally, focus on developing some ‘workable’ solutions.  That means, based on your experiments, you should be able to recommend adjusting or reconfiguring some subset of highway safety vehicle flashing lights without incurring an enormous cost.</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6</a:t>
            </a:fld>
            <a:endParaRPr lang="en-US"/>
          </a:p>
        </p:txBody>
      </p:sp>
    </p:spTree>
    <p:extLst>
      <p:ext uri="{BB962C8B-B14F-4D97-AF65-F5344CB8AC3E}">
        <p14:creationId xmlns:p14="http://schemas.microsoft.com/office/powerpoint/2010/main" val="46538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of the benefits to working on this project.  </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7</a:t>
            </a:fld>
            <a:endParaRPr lang="en-US"/>
          </a:p>
        </p:txBody>
      </p:sp>
    </p:spTree>
    <p:extLst>
      <p:ext uri="{BB962C8B-B14F-4D97-AF65-F5344CB8AC3E}">
        <p14:creationId xmlns:p14="http://schemas.microsoft.com/office/powerpoint/2010/main" val="448373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lots of issues to explore</a:t>
            </a:r>
            <a:r>
              <a:rPr lang="en-US" baseline="0" dirty="0" smtClean="0"/>
              <a:t> in this project.  Here is a list of some of the things to investigate.  You don’t have to answer all of these questions but it’s a good starting point.</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8</a:t>
            </a:fld>
            <a:endParaRPr lang="en-US"/>
          </a:p>
        </p:txBody>
      </p:sp>
    </p:spTree>
    <p:extLst>
      <p:ext uri="{BB962C8B-B14F-4D97-AF65-F5344CB8AC3E}">
        <p14:creationId xmlns:p14="http://schemas.microsoft.com/office/powerpoint/2010/main" val="3833530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list of some of the skills plus the notional list of majors.</a:t>
            </a:r>
            <a:r>
              <a:rPr lang="en-US" baseline="0" dirty="0" smtClean="0"/>
              <a:t>  I anticipate one (1) CPE (computer engineering) students and one (1) electrical engineering student.  The CPE is responsible for developing the computer simulations and conducting experiments on large screen projectors or displays.  The ELE student would be responsible for building a full scale or partial scale light package to test timing circuits and understand the electronic systems used by town, municipal and state police now.</a:t>
            </a:r>
            <a:endParaRPr lang="en-US" dirty="0"/>
          </a:p>
        </p:txBody>
      </p:sp>
      <p:sp>
        <p:nvSpPr>
          <p:cNvPr id="4" name="Slide Number Placeholder 3"/>
          <p:cNvSpPr>
            <a:spLocks noGrp="1"/>
          </p:cNvSpPr>
          <p:nvPr>
            <p:ph type="sldNum" sz="quarter" idx="10"/>
          </p:nvPr>
        </p:nvSpPr>
        <p:spPr/>
        <p:txBody>
          <a:bodyPr/>
          <a:lstStyle/>
          <a:p>
            <a:fld id="{5DA2016A-CBE6-401F-A32C-84501839E9AF}" type="slidenum">
              <a:rPr lang="en-US" smtClean="0"/>
              <a:t>9</a:t>
            </a:fld>
            <a:endParaRPr lang="en-US"/>
          </a:p>
        </p:txBody>
      </p:sp>
    </p:spTree>
    <p:extLst>
      <p:ext uri="{BB962C8B-B14F-4D97-AF65-F5344CB8AC3E}">
        <p14:creationId xmlns:p14="http://schemas.microsoft.com/office/powerpoint/2010/main" val="2219784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62FF7B-02D9-4691-A300-CB81EFE2A695}" type="slidenum">
              <a:rPr lang="en-US" smtClean="0"/>
              <a:t>10</a:t>
            </a:fld>
            <a:endParaRPr lang="en-US"/>
          </a:p>
        </p:txBody>
      </p:sp>
    </p:spTree>
    <p:extLst>
      <p:ext uri="{BB962C8B-B14F-4D97-AF65-F5344CB8AC3E}">
        <p14:creationId xmlns:p14="http://schemas.microsoft.com/office/powerpoint/2010/main" val="3283906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83587260-DB39-47CF-A538-B417BD5C96B3}" type="datetime1">
              <a:rPr lang="en-US" smtClean="0"/>
              <a:t>9/29/2015</a:t>
            </a:fld>
            <a:endParaRPr lang="en-US"/>
          </a:p>
        </p:txBody>
      </p:sp>
      <p:sp>
        <p:nvSpPr>
          <p:cNvPr id="5" name="Footer Placeholder 4"/>
          <p:cNvSpPr>
            <a:spLocks noGrp="1"/>
          </p:cNvSpPr>
          <p:nvPr>
            <p:ph type="ftr" sz="quarter" idx="11"/>
          </p:nvPr>
        </p:nvSpPr>
        <p:spPr/>
        <p:txBody>
          <a:bodyPr/>
          <a:lstStyle/>
          <a:p>
            <a:r>
              <a:rPr lang="en-US" smtClean="0"/>
              <a:t>Those Darn Flashing Lights Sponsor - Rick Davids.  rcdavids1@verizon.net</a:t>
            </a:r>
            <a:endParaRPr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E2230D-6284-4DC5-B0B5-80F629B4D03E}" type="datetime1">
              <a:rPr lang="en-US" smtClean="0"/>
              <a:t>9/29/2015</a:t>
            </a:fld>
            <a:endParaRPr lang="en-US"/>
          </a:p>
        </p:txBody>
      </p:sp>
      <p:sp>
        <p:nvSpPr>
          <p:cNvPr id="5" name="Footer Placeholder 4"/>
          <p:cNvSpPr>
            <a:spLocks noGrp="1"/>
          </p:cNvSpPr>
          <p:nvPr>
            <p:ph type="ftr" sz="quarter" idx="11"/>
          </p:nvPr>
        </p:nvSpPr>
        <p:spPr/>
        <p:txBody>
          <a:bodyPr/>
          <a:lstStyle/>
          <a:p>
            <a:r>
              <a:rPr lang="en-US" smtClean="0"/>
              <a:t>Those Darn Flashing Lights Sponsor - Rick Davids.  rcdavids1@verizon.net</a:t>
            </a:r>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E600F-A076-4EFD-AAAB-E352482C75CC}" type="datetime1">
              <a:rPr lang="en-US" smtClean="0"/>
              <a:t>9/29/2015</a:t>
            </a:fld>
            <a:endParaRPr lang="en-US"/>
          </a:p>
        </p:txBody>
      </p:sp>
      <p:sp>
        <p:nvSpPr>
          <p:cNvPr id="5" name="Footer Placeholder 4"/>
          <p:cNvSpPr>
            <a:spLocks noGrp="1"/>
          </p:cNvSpPr>
          <p:nvPr>
            <p:ph type="ftr" sz="quarter" idx="11"/>
          </p:nvPr>
        </p:nvSpPr>
        <p:spPr/>
        <p:txBody>
          <a:bodyPr/>
          <a:lstStyle/>
          <a:p>
            <a:r>
              <a:rPr lang="en-US" smtClean="0"/>
              <a:t>Those Darn Flashing Lights Sponsor - Rick Davids.  rcdavids1@verizon.net</a:t>
            </a:r>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E69464-B132-45E6-BF69-1A2732B66452}" type="datetime1">
              <a:rPr lang="en-US" smtClean="0"/>
              <a:t>9/29/2015</a:t>
            </a:fld>
            <a:endParaRPr lang="en-US"/>
          </a:p>
        </p:txBody>
      </p:sp>
      <p:sp>
        <p:nvSpPr>
          <p:cNvPr id="5" name="Footer Placeholder 4"/>
          <p:cNvSpPr>
            <a:spLocks noGrp="1"/>
          </p:cNvSpPr>
          <p:nvPr>
            <p:ph type="ftr" sz="quarter" idx="11"/>
          </p:nvPr>
        </p:nvSpPr>
        <p:spPr/>
        <p:txBody>
          <a:bodyPr/>
          <a:lstStyle/>
          <a:p>
            <a:r>
              <a:rPr lang="en-US" smtClean="0"/>
              <a:t>Those Darn Flashing Lights Sponsor - Rick Davids.  rcdavids1@verizon.net</a:t>
            </a:r>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99E4BB0C-C27A-4420-93F8-AB88EBD5AC10}" type="datetime1">
              <a:rPr lang="en-US" smtClean="0"/>
              <a:t>9/29/2015</a:t>
            </a:fld>
            <a:endParaRPr lang="en-US"/>
          </a:p>
        </p:txBody>
      </p:sp>
      <p:sp>
        <p:nvSpPr>
          <p:cNvPr id="91" name="Footer Placeholder 90"/>
          <p:cNvSpPr>
            <a:spLocks noGrp="1"/>
          </p:cNvSpPr>
          <p:nvPr>
            <p:ph type="ftr" sz="quarter" idx="11"/>
          </p:nvPr>
        </p:nvSpPr>
        <p:spPr/>
        <p:txBody>
          <a:bodyPr/>
          <a:lstStyle/>
          <a:p>
            <a:r>
              <a:rPr lang="en-US" smtClean="0"/>
              <a:t>Those Darn Flashing Lights Sponsor - Rick Davids.  rcdavids1@verizon.net</a:t>
            </a:r>
            <a:endParaRPr lang="en-US"/>
          </a:p>
        </p:txBody>
      </p:sp>
      <p:sp>
        <p:nvSpPr>
          <p:cNvPr id="92" name="Slide Number Placeholder 91"/>
          <p:cNvSpPr>
            <a:spLocks noGrp="1"/>
          </p:cNvSpPr>
          <p:nvPr>
            <p:ph type="sldNum" sz="quarter" idx="12"/>
          </p:nvPr>
        </p:nvSpPr>
        <p:spPr/>
        <p:txBody>
          <a:bodyPr/>
          <a:lstStyle/>
          <a:p>
            <a:fld id="{59D32E45-3E73-4A1B-BBE1-11282D90173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BC03B3-E8CF-4CBE-B9C5-79C226C3D031}" type="datetime1">
              <a:rPr lang="en-US" smtClean="0"/>
              <a:t>9/29/2015</a:t>
            </a:fld>
            <a:endParaRPr lang="en-US"/>
          </a:p>
        </p:txBody>
      </p:sp>
      <p:sp>
        <p:nvSpPr>
          <p:cNvPr id="6" name="Footer Placeholder 5"/>
          <p:cNvSpPr>
            <a:spLocks noGrp="1"/>
          </p:cNvSpPr>
          <p:nvPr>
            <p:ph type="ftr" sz="quarter" idx="11"/>
          </p:nvPr>
        </p:nvSpPr>
        <p:spPr/>
        <p:txBody>
          <a:bodyPr/>
          <a:lstStyle/>
          <a:p>
            <a:r>
              <a:rPr lang="en-US" smtClean="0"/>
              <a:t>Those Darn Flashing Lights Sponsor - Rick Davids.  rcdavids1@verizon.net</a:t>
            </a:r>
            <a:endParaRPr lang="en-US"/>
          </a:p>
        </p:txBody>
      </p:sp>
      <p:sp>
        <p:nvSpPr>
          <p:cNvPr id="7" name="Slide Number Placeholder 6"/>
          <p:cNvSpPr>
            <a:spLocks noGrp="1"/>
          </p:cNvSpPr>
          <p:nvPr>
            <p:ph type="sldNum" sz="quarter" idx="12"/>
          </p:nvPr>
        </p:nvSpPr>
        <p:spPr/>
        <p:txBody>
          <a:bodyPr/>
          <a:lstStyle/>
          <a:p>
            <a:fld id="{59D32E45-3E73-4A1B-BBE1-11282D9017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789E40-DB64-41A0-9EDC-EA6C5C7F4C40}" type="datetime1">
              <a:rPr lang="en-US" smtClean="0"/>
              <a:t>9/29/2015</a:t>
            </a:fld>
            <a:endParaRPr lang="en-US"/>
          </a:p>
        </p:txBody>
      </p:sp>
      <p:sp>
        <p:nvSpPr>
          <p:cNvPr id="8" name="Footer Placeholder 7"/>
          <p:cNvSpPr>
            <a:spLocks noGrp="1"/>
          </p:cNvSpPr>
          <p:nvPr>
            <p:ph type="ftr" sz="quarter" idx="11"/>
          </p:nvPr>
        </p:nvSpPr>
        <p:spPr/>
        <p:txBody>
          <a:bodyPr/>
          <a:lstStyle/>
          <a:p>
            <a:r>
              <a:rPr lang="en-US" smtClean="0"/>
              <a:t>Those Darn Flashing Lights Sponsor - Rick Davids.  rcdavids1@verizon.net</a:t>
            </a:r>
            <a:endParaRPr lang="en-US"/>
          </a:p>
        </p:txBody>
      </p:sp>
      <p:sp>
        <p:nvSpPr>
          <p:cNvPr id="9" name="Slide Number Placeholder 8"/>
          <p:cNvSpPr>
            <a:spLocks noGrp="1"/>
          </p:cNvSpPr>
          <p:nvPr>
            <p:ph type="sldNum" sz="quarter" idx="12"/>
          </p:nvPr>
        </p:nvSpPr>
        <p:spPr/>
        <p:txBody>
          <a:bodyPr/>
          <a:lstStyle/>
          <a:p>
            <a:fld id="{59D32E45-3E73-4A1B-BBE1-11282D9017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88FEEE-B283-49DB-B922-9BA183198D36}" type="datetime1">
              <a:rPr lang="en-US" smtClean="0"/>
              <a:t>9/29/2015</a:t>
            </a:fld>
            <a:endParaRPr lang="en-US"/>
          </a:p>
        </p:txBody>
      </p:sp>
      <p:sp>
        <p:nvSpPr>
          <p:cNvPr id="4" name="Footer Placeholder 3"/>
          <p:cNvSpPr>
            <a:spLocks noGrp="1"/>
          </p:cNvSpPr>
          <p:nvPr>
            <p:ph type="ftr" sz="quarter" idx="11"/>
          </p:nvPr>
        </p:nvSpPr>
        <p:spPr/>
        <p:txBody>
          <a:bodyPr/>
          <a:lstStyle/>
          <a:p>
            <a:r>
              <a:rPr lang="en-US" smtClean="0"/>
              <a:t>Those Darn Flashing Lights Sponsor - Rick Davids.  rcdavids1@verizon.net</a:t>
            </a:r>
            <a:endParaRPr lang="en-US"/>
          </a:p>
        </p:txBody>
      </p:sp>
      <p:sp>
        <p:nvSpPr>
          <p:cNvPr id="5" name="Slide Number Placeholder 4"/>
          <p:cNvSpPr>
            <a:spLocks noGrp="1"/>
          </p:cNvSpPr>
          <p:nvPr>
            <p:ph type="sldNum" sz="quarter" idx="12"/>
          </p:nvPr>
        </p:nvSpPr>
        <p:spPr/>
        <p:txBody>
          <a:bodyPr/>
          <a:lstStyle/>
          <a:p>
            <a:fld id="{59D32E45-3E73-4A1B-BBE1-11282D9017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358EF-4CBF-4C25-BF34-BE107B160E5C}" type="datetime1">
              <a:rPr lang="en-US" smtClean="0"/>
              <a:t>9/29/2015</a:t>
            </a:fld>
            <a:endParaRPr lang="en-US"/>
          </a:p>
        </p:txBody>
      </p:sp>
      <p:sp>
        <p:nvSpPr>
          <p:cNvPr id="3" name="Footer Placeholder 2"/>
          <p:cNvSpPr>
            <a:spLocks noGrp="1"/>
          </p:cNvSpPr>
          <p:nvPr>
            <p:ph type="ftr" sz="quarter" idx="11"/>
          </p:nvPr>
        </p:nvSpPr>
        <p:spPr/>
        <p:txBody>
          <a:bodyPr/>
          <a:lstStyle/>
          <a:p>
            <a:r>
              <a:rPr lang="en-US" smtClean="0"/>
              <a:t>Those Darn Flashing Lights Sponsor - Rick Davids.  rcdavids1@verizon.net</a:t>
            </a:r>
            <a:endParaRPr lang="en-US"/>
          </a:p>
        </p:txBody>
      </p:sp>
      <p:sp>
        <p:nvSpPr>
          <p:cNvPr id="4" name="Slide Number Placeholder 3"/>
          <p:cNvSpPr>
            <a:spLocks noGrp="1"/>
          </p:cNvSpPr>
          <p:nvPr>
            <p:ph type="sldNum" sz="quarter" idx="12"/>
          </p:nvPr>
        </p:nvSpPr>
        <p:spPr/>
        <p:txBody>
          <a:bodyPr/>
          <a:lstStyle/>
          <a:p>
            <a:fld id="{59D32E45-3E73-4A1B-BBE1-11282D9017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486B9A-1065-4BF2-9004-43835C9AF85D}" type="datetime1">
              <a:rPr lang="en-US" smtClean="0"/>
              <a:t>9/29/2015</a:t>
            </a:fld>
            <a:endParaRPr lang="en-US"/>
          </a:p>
        </p:txBody>
      </p:sp>
      <p:sp>
        <p:nvSpPr>
          <p:cNvPr id="6" name="Footer Placeholder 5"/>
          <p:cNvSpPr>
            <a:spLocks noGrp="1"/>
          </p:cNvSpPr>
          <p:nvPr>
            <p:ph type="ftr" sz="quarter" idx="11"/>
          </p:nvPr>
        </p:nvSpPr>
        <p:spPr/>
        <p:txBody>
          <a:bodyPr/>
          <a:lstStyle/>
          <a:p>
            <a:r>
              <a:rPr lang="en-US" smtClean="0"/>
              <a:t>Those Darn Flashing Lights Sponsor - Rick Davids.  rcdavids1@verizon.net</a:t>
            </a:r>
            <a:endParaRPr lang="en-US"/>
          </a:p>
        </p:txBody>
      </p:sp>
      <p:sp>
        <p:nvSpPr>
          <p:cNvPr id="7" name="Slide Number Placeholder 6"/>
          <p:cNvSpPr>
            <a:spLocks noGrp="1"/>
          </p:cNvSpPr>
          <p:nvPr>
            <p:ph type="sldNum" sz="quarter" idx="12"/>
          </p:nvPr>
        </p:nvSpPr>
        <p:spPr/>
        <p:txBody>
          <a:bodyPr/>
          <a:lstStyle/>
          <a:p>
            <a:fld id="{59D32E45-3E73-4A1B-BBE1-11282D901730}"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F2E1FD12-54DE-46B4-BB4C-A8BDF75CE8D4}" type="datetime1">
              <a:rPr lang="en-US" smtClean="0"/>
              <a:t>9/29/2015</a:t>
            </a:fld>
            <a:endParaRPr lang="en-US"/>
          </a:p>
        </p:txBody>
      </p:sp>
      <p:sp>
        <p:nvSpPr>
          <p:cNvPr id="6" name="Footer Placeholder 5"/>
          <p:cNvSpPr>
            <a:spLocks noGrp="1"/>
          </p:cNvSpPr>
          <p:nvPr>
            <p:ph type="ftr" sz="quarter" idx="11"/>
          </p:nvPr>
        </p:nvSpPr>
        <p:spPr/>
        <p:txBody>
          <a:bodyPr/>
          <a:lstStyle/>
          <a:p>
            <a:r>
              <a:rPr lang="en-US" smtClean="0"/>
              <a:t>Those Darn Flashing Lights Sponsor - Rick Davids.  rcdavids1@verizon.net</a:t>
            </a:r>
            <a:endParaRPr lang="en-US"/>
          </a:p>
        </p:txBody>
      </p:sp>
      <p:sp>
        <p:nvSpPr>
          <p:cNvPr id="7" name="Slide Number Placeholder 6"/>
          <p:cNvSpPr>
            <a:spLocks noGrp="1"/>
          </p:cNvSpPr>
          <p:nvPr>
            <p:ph type="sldNum" sz="quarter" idx="12"/>
          </p:nvPr>
        </p:nvSpPr>
        <p:spPr/>
        <p:txBody>
          <a:bodyPr/>
          <a:lstStyle/>
          <a:p>
            <a:fld id="{59D32E45-3E73-4A1B-BBE1-11282D901730}"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CD78DF3D-AC3E-4F8D-A518-A262326BAB17}" type="datetime1">
              <a:rPr lang="en-US" smtClean="0"/>
              <a:t>9/29/2015</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en-US" smtClean="0"/>
              <a:t>Those Darn Flashing Lights Sponsor - Rick Davids.  rcdavids1@verizon.net</a:t>
            </a:r>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9D32E45-3E73-4A1B-BBE1-11282D90173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jpg"/><Relationship Id="rId7"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3.jpeg"/><Relationship Id="rId9" Type="http://schemas.openxmlformats.org/officeDocument/2006/relationships/image" Target="../media/image18.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6.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Flashing Lights Sponsor - Rick Davids.  rcdavids1@verizon.net</a:t>
            </a:r>
            <a:endParaRPr lang="en-US" dirty="0"/>
          </a:p>
        </p:txBody>
      </p:sp>
      <p:sp>
        <p:nvSpPr>
          <p:cNvPr id="2" name="Title 1"/>
          <p:cNvSpPr>
            <a:spLocks noGrp="1"/>
          </p:cNvSpPr>
          <p:nvPr>
            <p:ph type="ctrTitle"/>
          </p:nvPr>
        </p:nvSpPr>
        <p:spPr>
          <a:xfrm>
            <a:off x="228600" y="2351481"/>
            <a:ext cx="4419600" cy="1600327"/>
          </a:xfrm>
        </p:spPr>
        <p:txBody>
          <a:bodyPr>
            <a:normAutofit fontScale="90000"/>
          </a:bodyPr>
          <a:lstStyle/>
          <a:p>
            <a:r>
              <a:rPr lang="en-US" dirty="0" smtClean="0"/>
              <a:t>Challenge – Highway Safety</a:t>
            </a:r>
            <a:r>
              <a:rPr lang="en-US" dirty="0"/>
              <a:t> </a:t>
            </a:r>
            <a:r>
              <a:rPr lang="en-US" dirty="0" smtClean="0"/>
              <a:t>and Flashing Lights.</a:t>
            </a:r>
            <a:endParaRPr lang="en-US" dirty="0"/>
          </a:p>
        </p:txBody>
      </p:sp>
      <p:sp>
        <p:nvSpPr>
          <p:cNvPr id="3" name="Subtitle 2"/>
          <p:cNvSpPr>
            <a:spLocks noGrp="1"/>
          </p:cNvSpPr>
          <p:nvPr>
            <p:ph type="subTitle" idx="1"/>
          </p:nvPr>
        </p:nvSpPr>
        <p:spPr>
          <a:xfrm>
            <a:off x="228600" y="3824232"/>
            <a:ext cx="4419600" cy="1066800"/>
          </a:xfrm>
        </p:spPr>
        <p:txBody>
          <a:bodyPr>
            <a:normAutofit fontScale="85000" lnSpcReduction="20000"/>
          </a:bodyPr>
          <a:lstStyle/>
          <a:p>
            <a:r>
              <a:rPr lang="en-US" dirty="0" smtClean="0"/>
              <a:t>Design, build and test both computer and full scale simulations of highway patrol vehicle light package that </a:t>
            </a:r>
            <a:r>
              <a:rPr lang="en-US" b="1" dirty="0" smtClean="0"/>
              <a:t>optimizes attention without distraction.</a:t>
            </a:r>
            <a:endParaRPr lang="en-US"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3852"/>
            <a:ext cx="2197100" cy="15621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73139" y="211339"/>
            <a:ext cx="2343728" cy="1559644"/>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4737" y="205097"/>
            <a:ext cx="2792647" cy="1563882"/>
          </a:xfrm>
          <a:prstGeom prst="rect">
            <a:avLst/>
          </a:prstGeom>
        </p:spPr>
      </p:pic>
      <p:sp>
        <p:nvSpPr>
          <p:cNvPr id="9" name="AutoShape 9"/>
          <p:cNvSpPr>
            <a:spLocks noChangeArrowheads="1"/>
          </p:cNvSpPr>
          <p:nvPr/>
        </p:nvSpPr>
        <p:spPr bwMode="gray">
          <a:xfrm>
            <a:off x="595365" y="5679762"/>
            <a:ext cx="7772400" cy="502557"/>
          </a:xfrm>
          <a:prstGeom prst="bevel">
            <a:avLst>
              <a:gd name="adj" fmla="val 8000"/>
            </a:avLst>
          </a:prstGeom>
          <a:solidFill>
            <a:schemeClr val="accent1">
              <a:lumMod val="60000"/>
              <a:lumOff val="40000"/>
            </a:schemeClr>
          </a:solidFill>
          <a:ln w="12700">
            <a:no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i="1" dirty="0" smtClean="0"/>
              <a:t>Save lives by preventing drivers from rear ending vehicles!</a:t>
            </a:r>
            <a:endParaRPr lang="en-US" sz="2400" i="1" dirty="0"/>
          </a:p>
        </p:txBody>
      </p:sp>
      <p:sp>
        <p:nvSpPr>
          <p:cNvPr id="7" name="Date Placeholder 6"/>
          <p:cNvSpPr>
            <a:spLocks noGrp="1"/>
          </p:cNvSpPr>
          <p:nvPr>
            <p:ph type="dt" sz="half" idx="10"/>
          </p:nvPr>
        </p:nvSpPr>
        <p:spPr/>
        <p:txBody>
          <a:bodyPr/>
          <a:lstStyle/>
          <a:p>
            <a:fld id="{5189E40D-1DBF-4EA8-A429-BC571523E7E4}" type="datetime1">
              <a:rPr lang="en-US" smtClean="0"/>
              <a:t>9/29/2015</a:t>
            </a:fld>
            <a:endParaRPr lang="en-US"/>
          </a:p>
        </p:txBody>
      </p:sp>
      <p:sp>
        <p:nvSpPr>
          <p:cNvPr id="10" name="Slide Number Placeholder 9"/>
          <p:cNvSpPr>
            <a:spLocks noGrp="1"/>
          </p:cNvSpPr>
          <p:nvPr>
            <p:ph type="sldNum" sz="quarter" idx="12"/>
          </p:nvPr>
        </p:nvSpPr>
        <p:spPr/>
        <p:txBody>
          <a:bodyPr/>
          <a:lstStyle/>
          <a:p>
            <a:fld id="{A3DCDF73-85D2-4237-9B32-053DBDB0C312}" type="slidenum">
              <a:rPr kumimoji="0" lang="en-US" smtClean="0"/>
              <a:t>1</a:t>
            </a:fld>
            <a:endParaRPr kumimoji="0" lang="en-US"/>
          </a:p>
        </p:txBody>
      </p:sp>
    </p:spTree>
    <p:extLst>
      <p:ext uri="{BB962C8B-B14F-4D97-AF65-F5344CB8AC3E}">
        <p14:creationId xmlns:p14="http://schemas.microsoft.com/office/powerpoint/2010/main" val="2291657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582"/>
            <a:ext cx="8229600" cy="1143000"/>
          </a:xfrm>
        </p:spPr>
        <p:txBody>
          <a:bodyPr>
            <a:normAutofit/>
          </a:bodyPr>
          <a:lstStyle/>
          <a:p>
            <a:r>
              <a:rPr lang="en-US" dirty="0" smtClean="0"/>
              <a:t>Deliverables</a:t>
            </a:r>
            <a:endParaRPr lang="en-US" dirty="0"/>
          </a:p>
        </p:txBody>
      </p:sp>
      <p:sp>
        <p:nvSpPr>
          <p:cNvPr id="3" name="Content Placeholder 2"/>
          <p:cNvSpPr>
            <a:spLocks noGrp="1"/>
          </p:cNvSpPr>
          <p:nvPr>
            <p:ph idx="1"/>
          </p:nvPr>
        </p:nvSpPr>
        <p:spPr>
          <a:xfrm>
            <a:off x="204482" y="1114588"/>
            <a:ext cx="8045215" cy="4994809"/>
          </a:xfrm>
        </p:spPr>
        <p:txBody>
          <a:bodyPr>
            <a:normAutofit fontScale="77500" lnSpcReduction="20000"/>
          </a:bodyPr>
          <a:lstStyle/>
          <a:p>
            <a:r>
              <a:rPr lang="en-US" dirty="0" smtClean="0"/>
              <a:t>Phase One – Research and computer simulation</a:t>
            </a:r>
          </a:p>
          <a:p>
            <a:pPr lvl="1"/>
            <a:r>
              <a:rPr lang="en-US" dirty="0" smtClean="0"/>
              <a:t>Research existing systems in US and Europe</a:t>
            </a:r>
          </a:p>
          <a:p>
            <a:pPr lvl="2"/>
            <a:r>
              <a:rPr lang="en-US" dirty="0" smtClean="0"/>
              <a:t>Hint: Search YouTube for videos</a:t>
            </a:r>
          </a:p>
          <a:p>
            <a:pPr lvl="1"/>
            <a:r>
              <a:rPr lang="en-US" dirty="0" smtClean="0"/>
              <a:t>Research human visual system and environmental variables</a:t>
            </a:r>
          </a:p>
          <a:p>
            <a:pPr lvl="1"/>
            <a:r>
              <a:rPr lang="en-US" dirty="0" smtClean="0"/>
              <a:t>Identify System / detail requirements</a:t>
            </a:r>
          </a:p>
          <a:p>
            <a:pPr lvl="2"/>
            <a:r>
              <a:rPr lang="en-US" dirty="0" smtClean="0"/>
              <a:t>Hint: Stay within existing US highway safety light package arrangements</a:t>
            </a:r>
          </a:p>
          <a:p>
            <a:pPr lvl="2"/>
            <a:r>
              <a:rPr lang="en-US" dirty="0" smtClean="0"/>
              <a:t>Hint: Stay cost effective</a:t>
            </a:r>
          </a:p>
          <a:p>
            <a:pPr lvl="1"/>
            <a:r>
              <a:rPr lang="en-US" dirty="0" smtClean="0"/>
              <a:t>Perform Functional analysis and Tradeoff studies</a:t>
            </a:r>
          </a:p>
          <a:p>
            <a:pPr lvl="1"/>
            <a:r>
              <a:rPr lang="en-US" dirty="0" smtClean="0"/>
              <a:t>Develop detailed plan for experiments, schedules, resources</a:t>
            </a:r>
          </a:p>
          <a:p>
            <a:pPr lvl="1"/>
            <a:r>
              <a:rPr lang="en-US" dirty="0" smtClean="0"/>
              <a:t>Identify some alternatives for lighting alert packages.</a:t>
            </a:r>
          </a:p>
          <a:p>
            <a:pPr lvl="1"/>
            <a:r>
              <a:rPr lang="en-US" dirty="0"/>
              <a:t>Perform some prototyping / </a:t>
            </a:r>
            <a:r>
              <a:rPr lang="en-US" dirty="0" smtClean="0"/>
              <a:t>demonstration (PC or projector)</a:t>
            </a:r>
            <a:endParaRPr lang="en-US" dirty="0"/>
          </a:p>
          <a:p>
            <a:pPr lvl="1"/>
            <a:r>
              <a:rPr lang="en-US" dirty="0" smtClean="0"/>
              <a:t>Perform some preliminary experiments with human subjects.</a:t>
            </a:r>
          </a:p>
          <a:p>
            <a:pPr lvl="2"/>
            <a:r>
              <a:rPr lang="en-US" dirty="0" smtClean="0"/>
              <a:t>Hint: Identify target population, population at risk, etc.</a:t>
            </a:r>
          </a:p>
          <a:p>
            <a:pPr lvl="1"/>
            <a:r>
              <a:rPr lang="en-US" dirty="0" smtClean="0"/>
              <a:t>Interim report</a:t>
            </a:r>
          </a:p>
          <a:p>
            <a:r>
              <a:rPr lang="en-US" dirty="0" smtClean="0"/>
              <a:t>Phase Two – Full scale demonstration and validation</a:t>
            </a:r>
          </a:p>
          <a:p>
            <a:pPr lvl="1"/>
            <a:r>
              <a:rPr lang="en-US" dirty="0" smtClean="0"/>
              <a:t>Develop full scape prototype</a:t>
            </a:r>
          </a:p>
          <a:p>
            <a:pPr lvl="1"/>
            <a:r>
              <a:rPr lang="en-US" dirty="0" smtClean="0"/>
              <a:t>Perform experiments, iterate design, experiment</a:t>
            </a:r>
          </a:p>
          <a:p>
            <a:pPr lvl="1"/>
            <a:r>
              <a:rPr lang="en-US" dirty="0" smtClean="0"/>
              <a:t>Demonstrate design to RI agencies, iterate design</a:t>
            </a:r>
            <a:endParaRPr lang="en-US" dirty="0"/>
          </a:p>
          <a:p>
            <a:pPr lvl="1"/>
            <a:r>
              <a:rPr lang="en-US" dirty="0" smtClean="0"/>
              <a:t>Final report</a:t>
            </a:r>
          </a:p>
        </p:txBody>
      </p:sp>
      <p:sp>
        <p:nvSpPr>
          <p:cNvPr id="7" name="Slide Number Placeholder 6"/>
          <p:cNvSpPr>
            <a:spLocks noGrp="1"/>
          </p:cNvSpPr>
          <p:nvPr>
            <p:ph type="sldNum" sz="quarter" idx="12"/>
          </p:nvPr>
        </p:nvSpPr>
        <p:spPr/>
        <p:txBody>
          <a:bodyPr/>
          <a:lstStyle/>
          <a:p>
            <a:fld id="{226F2E35-7F90-4BF2-97F9-3FE229CB71B7}" type="slidenum">
              <a:rPr lang="en-US" smtClean="0"/>
              <a:t>10</a:t>
            </a:fld>
            <a:endParaRPr lang="en-US"/>
          </a:p>
        </p:txBody>
      </p:sp>
      <p:sp>
        <p:nvSpPr>
          <p:cNvPr id="6" name="AutoShape 9"/>
          <p:cNvSpPr>
            <a:spLocks noChangeArrowheads="1"/>
          </p:cNvSpPr>
          <p:nvPr/>
        </p:nvSpPr>
        <p:spPr bwMode="gray">
          <a:xfrm>
            <a:off x="666959" y="5865779"/>
            <a:ext cx="7772400" cy="404870"/>
          </a:xfrm>
          <a:prstGeom prst="bevel">
            <a:avLst>
              <a:gd name="adj" fmla="val 8000"/>
            </a:avLst>
          </a:prstGeom>
          <a:solidFill>
            <a:schemeClr val="accent1">
              <a:lumMod val="60000"/>
              <a:lumOff val="40000"/>
            </a:schemeClr>
          </a:solidFill>
          <a:ln w="12700">
            <a:noFill/>
            <a:miter lim="800000"/>
            <a:headEnd/>
            <a:tailEnd/>
          </a:ln>
        </p:spPr>
        <p:txBody>
          <a:bodyPr wrap="none" anchor="ctr"/>
          <a:lstStyle/>
          <a:p>
            <a:pPr algn="ctr"/>
            <a:r>
              <a:rPr lang="en-US" dirty="0" smtClean="0">
                <a:solidFill>
                  <a:schemeClr val="bg1"/>
                </a:solidFill>
              </a:rPr>
              <a:t>You will perform human-rated experiments using non-parametric statistics and tools.</a:t>
            </a:r>
            <a:endParaRPr lang="en-US" dirty="0">
              <a:solidFill>
                <a:schemeClr val="bg1"/>
              </a:solidFill>
            </a:endParaRPr>
          </a:p>
        </p:txBody>
      </p:sp>
      <p:sp>
        <p:nvSpPr>
          <p:cNvPr id="4" name="Date Placeholder 3"/>
          <p:cNvSpPr>
            <a:spLocks noGrp="1"/>
          </p:cNvSpPr>
          <p:nvPr>
            <p:ph type="dt" sz="half" idx="10"/>
          </p:nvPr>
        </p:nvSpPr>
        <p:spPr/>
        <p:txBody>
          <a:bodyPr/>
          <a:lstStyle/>
          <a:p>
            <a:fld id="{CF974479-4784-420A-838C-84D0A767EE03}" type="datetime1">
              <a:rPr lang="en-US" smtClean="0"/>
              <a:t>9/29/2015</a:t>
            </a:fld>
            <a:endParaRPr lang="en-US"/>
          </a:p>
        </p:txBody>
      </p:sp>
      <p:sp>
        <p:nvSpPr>
          <p:cNvPr id="9"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46255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Notional Bill of Materials</a:t>
            </a:r>
            <a:endParaRPr lang="en-US" dirty="0"/>
          </a:p>
        </p:txBody>
      </p:sp>
      <p:sp>
        <p:nvSpPr>
          <p:cNvPr id="6" name="Slide Number Placeholder 5"/>
          <p:cNvSpPr>
            <a:spLocks noGrp="1"/>
          </p:cNvSpPr>
          <p:nvPr>
            <p:ph type="sldNum" sz="quarter" idx="12"/>
          </p:nvPr>
        </p:nvSpPr>
        <p:spPr/>
        <p:txBody>
          <a:bodyPr/>
          <a:lstStyle/>
          <a:p>
            <a:fld id="{226F2E35-7F90-4BF2-97F9-3FE229CB71B7}" type="slidenum">
              <a:rPr lang="en-US" smtClean="0"/>
              <a:t>11</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808532486"/>
              </p:ext>
            </p:extLst>
          </p:nvPr>
        </p:nvGraphicFramePr>
        <p:xfrm>
          <a:off x="673239" y="1600200"/>
          <a:ext cx="7536905" cy="4114800"/>
        </p:xfrm>
        <a:graphic>
          <a:graphicData uri="http://schemas.openxmlformats.org/drawingml/2006/table">
            <a:tbl>
              <a:tblPr firstRow="1" bandRow="1">
                <a:tableStyleId>{5C22544A-7EE6-4342-B048-85BDC9FD1C3A}</a:tableStyleId>
              </a:tblPr>
              <a:tblGrid>
                <a:gridCol w="3617407"/>
                <a:gridCol w="2567353"/>
                <a:gridCol w="1352145"/>
              </a:tblGrid>
              <a:tr h="233140">
                <a:tc>
                  <a:txBody>
                    <a:bodyPr/>
                    <a:lstStyle/>
                    <a:p>
                      <a:r>
                        <a:rPr lang="en-US" sz="1200" dirty="0" smtClean="0"/>
                        <a:t>Item</a:t>
                      </a:r>
                      <a:endParaRPr lang="en-US" sz="1200" dirty="0"/>
                    </a:p>
                  </a:txBody>
                  <a:tcPr/>
                </a:tc>
                <a:tc>
                  <a:txBody>
                    <a:bodyPr/>
                    <a:lstStyle/>
                    <a:p>
                      <a:r>
                        <a:rPr lang="en-US" sz="1200" dirty="0" smtClean="0"/>
                        <a:t>Supplier</a:t>
                      </a:r>
                      <a:endParaRPr lang="en-US" sz="1200" dirty="0"/>
                    </a:p>
                  </a:txBody>
                  <a:tcPr/>
                </a:tc>
                <a:tc>
                  <a:txBody>
                    <a:bodyPr/>
                    <a:lstStyle/>
                    <a:p>
                      <a:r>
                        <a:rPr lang="en-US" sz="1200" dirty="0" smtClean="0"/>
                        <a:t>Cost ($)</a:t>
                      </a:r>
                      <a:endParaRPr lang="en-US" sz="1200" dirty="0"/>
                    </a:p>
                  </a:txBody>
                  <a:tcPr/>
                </a:tc>
              </a:tr>
              <a:tr h="233140">
                <a:tc>
                  <a:txBody>
                    <a:bodyPr/>
                    <a:lstStyle/>
                    <a:p>
                      <a:r>
                        <a:rPr lang="en-US" sz="1200" dirty="0" smtClean="0"/>
                        <a:t>LED array</a:t>
                      </a:r>
                      <a:endParaRPr lang="en-US" sz="1200" dirty="0"/>
                    </a:p>
                  </a:txBody>
                  <a:tcPr/>
                </a:tc>
                <a:tc>
                  <a:txBody>
                    <a:bodyPr/>
                    <a:lstStyle/>
                    <a:p>
                      <a:endParaRPr lang="en-US" sz="1200" dirty="0"/>
                    </a:p>
                  </a:txBody>
                  <a:tcPr/>
                </a:tc>
                <a:tc>
                  <a:txBody>
                    <a:bodyPr/>
                    <a:lstStyle/>
                    <a:p>
                      <a:r>
                        <a:rPr lang="en-US" sz="1200" smtClean="0"/>
                        <a:t>$100</a:t>
                      </a:r>
                      <a:endParaRPr lang="en-US" sz="1200" dirty="0"/>
                    </a:p>
                  </a:txBody>
                  <a:tcPr/>
                </a:tc>
              </a:tr>
              <a:tr h="233140">
                <a:tc>
                  <a:txBody>
                    <a:bodyPr/>
                    <a:lstStyle/>
                    <a:p>
                      <a:r>
                        <a:rPr lang="en-US" sz="1200" dirty="0" smtClean="0"/>
                        <a:t>Support</a:t>
                      </a:r>
                      <a:r>
                        <a:rPr lang="en-US" sz="1200" baseline="0" dirty="0" smtClean="0"/>
                        <a:t> structure</a:t>
                      </a:r>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r>
                        <a:rPr lang="en-US" sz="1200" dirty="0" smtClean="0"/>
                        <a:t>Wiring, connectors</a:t>
                      </a:r>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r>
                        <a:rPr lang="en-US" sz="1200" dirty="0" smtClean="0"/>
                        <a:t>Electronic timing breadboard</a:t>
                      </a:r>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r>
                        <a:rPr lang="en-US" sz="1200" dirty="0" smtClean="0"/>
                        <a:t>Tablet or laptop</a:t>
                      </a:r>
                      <a:endParaRPr lang="en-US" sz="1200" dirty="0"/>
                    </a:p>
                  </a:txBody>
                  <a:tcPr/>
                </a:tc>
                <a:tc>
                  <a:txBody>
                    <a:bodyPr/>
                    <a:lstStyle/>
                    <a:p>
                      <a:r>
                        <a:rPr lang="en-US" sz="1200" dirty="0" smtClean="0"/>
                        <a:t>Team donation</a:t>
                      </a:r>
                      <a:endParaRPr lang="en-US" sz="1200" dirty="0"/>
                    </a:p>
                  </a:txBody>
                  <a:tcPr/>
                </a:tc>
                <a:tc>
                  <a:txBody>
                    <a:bodyPr/>
                    <a:lstStyle/>
                    <a:p>
                      <a:endParaRPr lang="en-US" sz="1200" dirty="0"/>
                    </a:p>
                  </a:txBody>
                  <a:tcPr/>
                </a:tc>
              </a:tr>
              <a:tr h="233140">
                <a:tc>
                  <a:txBody>
                    <a:bodyPr/>
                    <a:lstStyle/>
                    <a:p>
                      <a:r>
                        <a:rPr lang="en-US" sz="1200" dirty="0" smtClean="0"/>
                        <a:t>Simulation software</a:t>
                      </a:r>
                      <a:endParaRPr lang="en-US" sz="1200" dirty="0"/>
                    </a:p>
                  </a:txBody>
                  <a:tcPr/>
                </a:tc>
                <a:tc>
                  <a:txBody>
                    <a:bodyPr/>
                    <a:lstStyle/>
                    <a:p>
                      <a:r>
                        <a:rPr lang="en-US" sz="1200" dirty="0" smtClean="0"/>
                        <a:t>Open source</a:t>
                      </a:r>
                      <a:endParaRPr lang="en-US" sz="1200" dirty="0"/>
                    </a:p>
                  </a:txBody>
                  <a:tcPr/>
                </a:tc>
                <a:tc>
                  <a:txBody>
                    <a:bodyPr/>
                    <a:lstStyle/>
                    <a:p>
                      <a:endParaRPr lang="en-US" sz="1200" dirty="0"/>
                    </a:p>
                  </a:txBody>
                  <a:tcPr/>
                </a:tc>
              </a:tr>
              <a:tr h="233140">
                <a:tc>
                  <a:txBody>
                    <a:bodyPr/>
                    <a:lstStyle/>
                    <a:p>
                      <a:r>
                        <a:rPr lang="en-US" sz="1200" dirty="0" smtClean="0"/>
                        <a:t>Eye Tracking software for smart phone</a:t>
                      </a:r>
                      <a:endParaRPr lang="en-US" sz="1200" dirty="0"/>
                    </a:p>
                  </a:txBody>
                  <a:tcPr/>
                </a:tc>
                <a:tc>
                  <a:txBody>
                    <a:bodyPr/>
                    <a:lstStyle/>
                    <a:p>
                      <a:r>
                        <a:rPr lang="en-US" sz="1200" dirty="0" smtClean="0"/>
                        <a:t>License</a:t>
                      </a:r>
                      <a:endParaRPr lang="en-US" sz="1200" dirty="0"/>
                    </a:p>
                  </a:txBody>
                  <a:tcPr/>
                </a:tc>
                <a:tc>
                  <a:txBody>
                    <a:bodyPr/>
                    <a:lstStyle/>
                    <a:p>
                      <a:r>
                        <a:rPr lang="en-US" sz="1200" dirty="0" smtClean="0"/>
                        <a:t>$99</a:t>
                      </a:r>
                      <a:endParaRPr lang="en-US" sz="1200" dirty="0"/>
                    </a:p>
                  </a:txBody>
                  <a:tcPr/>
                </a:tc>
              </a:tr>
              <a:tr h="233140">
                <a:tc>
                  <a:txBody>
                    <a:bodyPr/>
                    <a:lstStyle/>
                    <a:p>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r>
                        <a:rPr lang="en-US" sz="1200" dirty="0" smtClean="0"/>
                        <a:t>Total</a:t>
                      </a:r>
                      <a:endParaRPr lang="en-US" sz="1200" dirty="0"/>
                    </a:p>
                  </a:txBody>
                  <a:tcPr/>
                </a:tc>
                <a:tc>
                  <a:txBody>
                    <a:bodyPr/>
                    <a:lstStyle/>
                    <a:p>
                      <a:endParaRPr lang="en-US" sz="1200" dirty="0"/>
                    </a:p>
                  </a:txBody>
                  <a:tcPr/>
                </a:tc>
                <a:tc>
                  <a:txBody>
                    <a:bodyPr/>
                    <a:lstStyle/>
                    <a:p>
                      <a:endParaRPr lang="en-US" sz="1200" dirty="0"/>
                    </a:p>
                  </a:txBody>
                  <a:tcPr/>
                </a:tc>
              </a:tr>
              <a:tr h="233140">
                <a:tc>
                  <a:txBody>
                    <a:bodyPr/>
                    <a:lstStyle/>
                    <a:p>
                      <a:endParaRPr lang="en-US" sz="1200" dirty="0"/>
                    </a:p>
                  </a:txBody>
                  <a:tcPr/>
                </a:tc>
                <a:tc>
                  <a:txBody>
                    <a:bodyPr/>
                    <a:lstStyle/>
                    <a:p>
                      <a:endParaRPr lang="en-US" sz="1200" dirty="0"/>
                    </a:p>
                  </a:txBody>
                  <a:tcPr/>
                </a:tc>
                <a:tc>
                  <a:txBody>
                    <a:bodyPr/>
                    <a:lstStyle/>
                    <a:p>
                      <a:endParaRPr lang="en-US" sz="1200" dirty="0"/>
                    </a:p>
                  </a:txBody>
                  <a:tcPr/>
                </a:tc>
              </a:tr>
            </a:tbl>
          </a:graphicData>
        </a:graphic>
      </p:graphicFrame>
      <p:sp>
        <p:nvSpPr>
          <p:cNvPr id="3" name="Date Placeholder 2"/>
          <p:cNvSpPr>
            <a:spLocks noGrp="1"/>
          </p:cNvSpPr>
          <p:nvPr>
            <p:ph type="dt" sz="half" idx="10"/>
          </p:nvPr>
        </p:nvSpPr>
        <p:spPr/>
        <p:txBody>
          <a:bodyPr/>
          <a:lstStyle/>
          <a:p>
            <a:fld id="{C59FF36C-3EBF-477F-9961-EEBC7AFEE234}" type="datetime1">
              <a:rPr lang="en-US" smtClean="0"/>
              <a:t>9/29/2015</a:t>
            </a:fld>
            <a:endParaRPr lang="en-US"/>
          </a:p>
        </p:txBody>
      </p:sp>
      <p:sp>
        <p:nvSpPr>
          <p:cNvPr id="7"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368944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2667001" cy="1884100"/>
          </a:xfrm>
        </p:spPr>
        <p:txBody>
          <a:bodyPr>
            <a:normAutofit/>
          </a:bodyPr>
          <a:lstStyle/>
          <a:p>
            <a:r>
              <a:rPr lang="en-US" sz="2400" b="1" dirty="0" smtClean="0"/>
              <a:t>HOME Shelter</a:t>
            </a:r>
            <a:endParaRPr lang="en-US" sz="2400" b="1" dirty="0"/>
          </a:p>
        </p:txBody>
      </p:sp>
      <p:sp>
        <p:nvSpPr>
          <p:cNvPr id="3" name="Date Placeholder 2"/>
          <p:cNvSpPr>
            <a:spLocks noGrp="1"/>
          </p:cNvSpPr>
          <p:nvPr>
            <p:ph type="dt" sz="half" idx="10"/>
          </p:nvPr>
        </p:nvSpPr>
        <p:spPr/>
        <p:txBody>
          <a:bodyPr/>
          <a:lstStyle/>
          <a:p>
            <a:fld id="{CE423678-DD2C-490F-BA7F-44FEDCDFAF50}" type="datetime1">
              <a:rPr lang="en-US" smtClean="0"/>
              <a:t>9/29/2015</a:t>
            </a:fld>
            <a:endParaRPr lang="en-US"/>
          </a:p>
        </p:txBody>
      </p:sp>
      <p:sp>
        <p:nvSpPr>
          <p:cNvPr id="5" name="Slide Number Placeholder 4"/>
          <p:cNvSpPr>
            <a:spLocks noGrp="1"/>
          </p:cNvSpPr>
          <p:nvPr>
            <p:ph type="sldNum" sz="quarter" idx="12"/>
          </p:nvPr>
        </p:nvSpPr>
        <p:spPr/>
        <p:txBody>
          <a:bodyPr/>
          <a:lstStyle/>
          <a:p>
            <a:fld id="{A930D5BA-FD98-4D6C-BCF4-386EE2264BBD}" type="slidenum">
              <a:rPr lang="en-US" smtClean="0"/>
              <a:t>12</a:t>
            </a:fld>
            <a:endParaRPr lang="en-US"/>
          </a:p>
        </p:txBody>
      </p:sp>
      <p:sp>
        <p:nvSpPr>
          <p:cNvPr id="6" name="Title 5"/>
          <p:cNvSpPr>
            <a:spLocks noGrp="1"/>
          </p:cNvSpPr>
          <p:nvPr>
            <p:ph type="title"/>
          </p:nvPr>
        </p:nvSpPr>
        <p:spPr/>
        <p:txBody>
          <a:bodyPr/>
          <a:lstStyle/>
          <a:p>
            <a:r>
              <a:rPr lang="en-US" dirty="0" smtClean="0"/>
              <a:t>Capstone projects I’ve sponsored</a:t>
            </a:r>
            <a:endParaRPr lang="en-US" dirty="0"/>
          </a:p>
        </p:txBody>
      </p:sp>
      <p:sp>
        <p:nvSpPr>
          <p:cNvPr id="7" name="Content Placeholder 1"/>
          <p:cNvSpPr txBox="1">
            <a:spLocks/>
          </p:cNvSpPr>
          <p:nvPr/>
        </p:nvSpPr>
        <p:spPr>
          <a:xfrm>
            <a:off x="4833256" y="2219827"/>
            <a:ext cx="2667001" cy="1884100"/>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z="2400" b="1" dirty="0" smtClean="0"/>
              <a:t>CircuiTree</a:t>
            </a:r>
            <a:endParaRPr lang="en-US" sz="2400" b="1" dirty="0"/>
          </a:p>
        </p:txBody>
      </p:sp>
      <p:sp>
        <p:nvSpPr>
          <p:cNvPr id="8" name="Content Placeholder 1"/>
          <p:cNvSpPr txBox="1">
            <a:spLocks/>
          </p:cNvSpPr>
          <p:nvPr/>
        </p:nvSpPr>
        <p:spPr>
          <a:xfrm>
            <a:off x="4887685" y="4386072"/>
            <a:ext cx="2667001" cy="1884100"/>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z="2400" b="1" dirty="0" smtClean="0"/>
              <a:t>InstaPlow</a:t>
            </a:r>
            <a:endParaRPr lang="en-US" sz="2400" b="1"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771" y="3559628"/>
            <a:ext cx="1908628" cy="1431471"/>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5412" y="1948543"/>
            <a:ext cx="1930760" cy="1304393"/>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8840" y="4495800"/>
            <a:ext cx="2618015" cy="1473089"/>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4385" y="2198913"/>
            <a:ext cx="2257928" cy="1675039"/>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71327" y="2645230"/>
            <a:ext cx="2681330" cy="1682746"/>
          </a:xfrm>
          <a:prstGeom prst="rect">
            <a:avLst/>
          </a:prstGeom>
        </p:spPr>
      </p:pic>
      <p:pic>
        <p:nvPicPr>
          <p:cNvPr id="16" name="Picture 15" descr="Screen Shot 2014-03-30 at 9.14.18 PM.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81800" y="1710945"/>
            <a:ext cx="2127410" cy="1277892"/>
          </a:xfrm>
          <a:prstGeom prst="rect">
            <a:avLst/>
          </a:prstGeom>
        </p:spPr>
      </p:pic>
      <p:sp>
        <p:nvSpPr>
          <p:cNvPr id="17" name="TextBox 16"/>
          <p:cNvSpPr txBox="1"/>
          <p:nvPr/>
        </p:nvSpPr>
        <p:spPr>
          <a:xfrm>
            <a:off x="2830286" y="1719939"/>
            <a:ext cx="570990" cy="400110"/>
          </a:xfrm>
          <a:prstGeom prst="rect">
            <a:avLst/>
          </a:prstGeom>
          <a:solidFill>
            <a:schemeClr val="bg2">
              <a:lumMod val="60000"/>
              <a:lumOff val="40000"/>
            </a:schemeClr>
          </a:solidFill>
        </p:spPr>
        <p:txBody>
          <a:bodyPr wrap="none" rtlCol="0">
            <a:spAutoFit/>
          </a:bodyPr>
          <a:lstStyle/>
          <a:p>
            <a:r>
              <a:rPr lang="en-US" sz="2000" dirty="0" smtClean="0">
                <a:solidFill>
                  <a:srgbClr val="0070C0"/>
                </a:solidFill>
              </a:rPr>
              <a:t>URI</a:t>
            </a:r>
            <a:endParaRPr lang="en-US" sz="2000" dirty="0">
              <a:solidFill>
                <a:srgbClr val="0070C0"/>
              </a:solidFill>
            </a:endParaRPr>
          </a:p>
        </p:txBody>
      </p:sp>
      <p:sp>
        <p:nvSpPr>
          <p:cNvPr id="18" name="TextBox 17"/>
          <p:cNvSpPr txBox="1"/>
          <p:nvPr/>
        </p:nvSpPr>
        <p:spPr>
          <a:xfrm>
            <a:off x="544282" y="4180110"/>
            <a:ext cx="570990" cy="400110"/>
          </a:xfrm>
          <a:prstGeom prst="rect">
            <a:avLst/>
          </a:prstGeom>
          <a:solidFill>
            <a:schemeClr val="bg2">
              <a:lumMod val="60000"/>
              <a:lumOff val="40000"/>
            </a:schemeClr>
          </a:solidFill>
        </p:spPr>
        <p:txBody>
          <a:bodyPr wrap="none" rtlCol="0">
            <a:spAutoFit/>
          </a:bodyPr>
          <a:lstStyle/>
          <a:p>
            <a:r>
              <a:rPr lang="en-US" sz="2000" dirty="0" smtClean="0">
                <a:solidFill>
                  <a:srgbClr val="0070C0"/>
                </a:solidFill>
              </a:rPr>
              <a:t>URI</a:t>
            </a:r>
            <a:endParaRPr lang="en-US" sz="2000" dirty="0">
              <a:solidFill>
                <a:srgbClr val="0070C0"/>
              </a:solidFill>
            </a:endParaRPr>
          </a:p>
        </p:txBody>
      </p:sp>
      <p:sp>
        <p:nvSpPr>
          <p:cNvPr id="19" name="TextBox 18"/>
          <p:cNvSpPr txBox="1"/>
          <p:nvPr/>
        </p:nvSpPr>
        <p:spPr>
          <a:xfrm>
            <a:off x="2819390" y="3189511"/>
            <a:ext cx="724942" cy="400110"/>
          </a:xfrm>
          <a:prstGeom prst="rect">
            <a:avLst/>
          </a:prstGeom>
          <a:solidFill>
            <a:schemeClr val="bg2">
              <a:lumMod val="60000"/>
              <a:lumOff val="40000"/>
            </a:schemeClr>
          </a:solidFill>
        </p:spPr>
        <p:txBody>
          <a:bodyPr wrap="none" rtlCol="0">
            <a:spAutoFit/>
          </a:bodyPr>
          <a:lstStyle/>
          <a:p>
            <a:r>
              <a:rPr lang="en-US" sz="2000" dirty="0" smtClean="0">
                <a:solidFill>
                  <a:srgbClr val="0070C0"/>
                </a:solidFill>
              </a:rPr>
              <a:t>RWU</a:t>
            </a:r>
            <a:endParaRPr lang="en-US" sz="2000" dirty="0">
              <a:solidFill>
                <a:srgbClr val="0070C0"/>
              </a:solidFill>
            </a:endParaRPr>
          </a:p>
        </p:txBody>
      </p:sp>
      <p:sp>
        <p:nvSpPr>
          <p:cNvPr id="20" name="TextBox 19"/>
          <p:cNvSpPr txBox="1"/>
          <p:nvPr/>
        </p:nvSpPr>
        <p:spPr>
          <a:xfrm>
            <a:off x="4974755" y="2623454"/>
            <a:ext cx="724942" cy="400110"/>
          </a:xfrm>
          <a:prstGeom prst="rect">
            <a:avLst/>
          </a:prstGeom>
          <a:solidFill>
            <a:schemeClr val="bg2">
              <a:lumMod val="60000"/>
              <a:lumOff val="40000"/>
            </a:schemeClr>
          </a:solidFill>
        </p:spPr>
        <p:txBody>
          <a:bodyPr wrap="none" rtlCol="0">
            <a:spAutoFit/>
          </a:bodyPr>
          <a:lstStyle/>
          <a:p>
            <a:r>
              <a:rPr lang="en-US" sz="2000" dirty="0" smtClean="0">
                <a:solidFill>
                  <a:srgbClr val="0070C0"/>
                </a:solidFill>
              </a:rPr>
              <a:t>RWU</a:t>
            </a:r>
            <a:endParaRPr lang="en-US" sz="2000" dirty="0">
              <a:solidFill>
                <a:srgbClr val="0070C0"/>
              </a:solidFill>
            </a:endParaRPr>
          </a:p>
        </p:txBody>
      </p:sp>
      <p:pic>
        <p:nvPicPr>
          <p:cNvPr id="21" name="Shape 103"/>
          <p:cNvPicPr preferRelativeResize="0"/>
          <p:nvPr/>
        </p:nvPicPr>
        <p:blipFill rotWithShape="1">
          <a:blip r:embed="rId9">
            <a:alphaModFix/>
          </a:blip>
          <a:srcRect r="13139"/>
          <a:stretch/>
        </p:blipFill>
        <p:spPr>
          <a:xfrm rot="10800000">
            <a:off x="6868884" y="4746171"/>
            <a:ext cx="1956231" cy="1556963"/>
          </a:xfrm>
          <a:prstGeom prst="rect">
            <a:avLst/>
          </a:prstGeom>
          <a:noFill/>
          <a:ln w="9525" cap="flat">
            <a:solidFill>
              <a:schemeClr val="dk1"/>
            </a:solidFill>
            <a:prstDash val="solid"/>
            <a:round/>
            <a:headEnd type="none" w="med" len="med"/>
            <a:tailEnd type="none" w="med" len="med"/>
          </a:ln>
        </p:spPr>
      </p:pic>
      <p:pic>
        <p:nvPicPr>
          <p:cNvPr id="22" name="Picture 2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778826" y="4760402"/>
            <a:ext cx="2041424" cy="1531541"/>
          </a:xfrm>
          <a:prstGeom prst="rect">
            <a:avLst/>
          </a:prstGeom>
        </p:spPr>
      </p:pic>
      <p:sp>
        <p:nvSpPr>
          <p:cNvPr id="23" name="TextBox 22"/>
          <p:cNvSpPr txBox="1"/>
          <p:nvPr/>
        </p:nvSpPr>
        <p:spPr>
          <a:xfrm>
            <a:off x="4800581" y="4735282"/>
            <a:ext cx="724942" cy="400110"/>
          </a:xfrm>
          <a:prstGeom prst="rect">
            <a:avLst/>
          </a:prstGeom>
          <a:solidFill>
            <a:schemeClr val="bg2">
              <a:lumMod val="60000"/>
              <a:lumOff val="40000"/>
            </a:schemeClr>
          </a:solidFill>
        </p:spPr>
        <p:txBody>
          <a:bodyPr wrap="none" rtlCol="0">
            <a:spAutoFit/>
          </a:bodyPr>
          <a:lstStyle/>
          <a:p>
            <a:r>
              <a:rPr lang="en-US" sz="2000" dirty="0" smtClean="0">
                <a:solidFill>
                  <a:srgbClr val="0070C0"/>
                </a:solidFill>
              </a:rPr>
              <a:t>RWU</a:t>
            </a:r>
            <a:endParaRPr lang="en-US" sz="2000" dirty="0">
              <a:solidFill>
                <a:srgbClr val="0070C0"/>
              </a:solidFill>
            </a:endParaRPr>
          </a:p>
        </p:txBody>
      </p:sp>
      <p:sp>
        <p:nvSpPr>
          <p:cNvPr id="24"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2440906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 do as a Sponsor</a:t>
            </a:r>
            <a:endParaRPr lang="en-US" dirty="0"/>
          </a:p>
        </p:txBody>
      </p:sp>
      <p:sp>
        <p:nvSpPr>
          <p:cNvPr id="5" name="Slide Number Placeholder 4"/>
          <p:cNvSpPr>
            <a:spLocks noGrp="1"/>
          </p:cNvSpPr>
          <p:nvPr>
            <p:ph type="sldNum" sz="quarter" idx="12"/>
          </p:nvPr>
        </p:nvSpPr>
        <p:spPr/>
        <p:txBody>
          <a:bodyPr/>
          <a:lstStyle/>
          <a:p>
            <a:fld id="{1B86A94D-0C21-4D8E-9449-4440A7BE9799}" type="slidenum">
              <a:rPr lang="en-US" smtClean="0"/>
              <a:t>13</a:t>
            </a:fld>
            <a:endParaRPr lang="en-US"/>
          </a:p>
        </p:txBody>
      </p:sp>
      <p:sp>
        <p:nvSpPr>
          <p:cNvPr id="6" name="Content Placeholder 2"/>
          <p:cNvSpPr>
            <a:spLocks noGrp="1"/>
          </p:cNvSpPr>
          <p:nvPr>
            <p:ph idx="1"/>
          </p:nvPr>
        </p:nvSpPr>
        <p:spPr/>
        <p:txBody>
          <a:bodyPr>
            <a:normAutofit/>
          </a:bodyPr>
          <a:lstStyle/>
          <a:p>
            <a:r>
              <a:rPr lang="en-US" dirty="0" smtClean="0"/>
              <a:t>Assist developing system and detail requirements.</a:t>
            </a:r>
          </a:p>
          <a:p>
            <a:r>
              <a:rPr lang="en-US" dirty="0" smtClean="0"/>
              <a:t>Assist writing a System Specification, if required.</a:t>
            </a:r>
          </a:p>
          <a:p>
            <a:r>
              <a:rPr lang="en-US" dirty="0" smtClean="0"/>
              <a:t>Attend </a:t>
            </a:r>
            <a:r>
              <a:rPr lang="en-US" dirty="0"/>
              <a:t>any team meetings</a:t>
            </a:r>
            <a:r>
              <a:rPr lang="en-US" dirty="0" smtClean="0"/>
              <a:t>.</a:t>
            </a:r>
          </a:p>
          <a:p>
            <a:r>
              <a:rPr lang="en-US" dirty="0"/>
              <a:t>Offer advice on systems engineering, analytic tools, methods, metrics, </a:t>
            </a:r>
            <a:r>
              <a:rPr lang="en-US" dirty="0" smtClean="0"/>
              <a:t>progress, etc</a:t>
            </a:r>
            <a:r>
              <a:rPr lang="en-US" dirty="0"/>
              <a:t>.</a:t>
            </a:r>
          </a:p>
          <a:p>
            <a:r>
              <a:rPr lang="en-US" dirty="0" smtClean="0"/>
              <a:t>Review any reports.</a:t>
            </a:r>
            <a:endParaRPr lang="en-US" dirty="0"/>
          </a:p>
          <a:p>
            <a:r>
              <a:rPr lang="en-US" dirty="0" smtClean="0"/>
              <a:t>Conduct reviews</a:t>
            </a:r>
          </a:p>
          <a:p>
            <a:pPr lvl="1"/>
            <a:r>
              <a:rPr lang="en-US" dirty="0" smtClean="0"/>
              <a:t>Requirements, concept and design</a:t>
            </a:r>
          </a:p>
        </p:txBody>
      </p:sp>
      <p:sp>
        <p:nvSpPr>
          <p:cNvPr id="9" name="Date Placeholder 2"/>
          <p:cNvSpPr>
            <a:spLocks noGrp="1"/>
          </p:cNvSpPr>
          <p:nvPr>
            <p:ph type="dt" sz="half" idx="10"/>
          </p:nvPr>
        </p:nvSpPr>
        <p:spPr>
          <a:xfrm>
            <a:off x="7733242" y="6178607"/>
            <a:ext cx="1017662" cy="274320"/>
          </a:xfrm>
        </p:spPr>
        <p:txBody>
          <a:bodyPr/>
          <a:lstStyle/>
          <a:p>
            <a:fld id="{33B3890D-B4AE-472C-8FB7-7732C91A7A9C}" type="datetime1">
              <a:rPr lang="en-US" smtClean="0"/>
              <a:t>9/29/2015</a:t>
            </a:fld>
            <a:endParaRPr lang="en-US" dirty="0"/>
          </a:p>
        </p:txBody>
      </p:sp>
      <p:sp>
        <p:nvSpPr>
          <p:cNvPr id="7"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2694105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Background</a:t>
            </a:r>
            <a:endParaRPr lang="en-US" dirty="0"/>
          </a:p>
        </p:txBody>
      </p:sp>
      <p:sp>
        <p:nvSpPr>
          <p:cNvPr id="3" name="Content Placeholder 2"/>
          <p:cNvSpPr>
            <a:spLocks noGrp="1"/>
          </p:cNvSpPr>
          <p:nvPr>
            <p:ph sz="quarter" idx="1"/>
          </p:nvPr>
        </p:nvSpPr>
        <p:spPr>
          <a:xfrm>
            <a:off x="301752" y="1527048"/>
            <a:ext cx="8503920" cy="4645152"/>
          </a:xfrm>
        </p:spPr>
        <p:txBody>
          <a:bodyPr>
            <a:noAutofit/>
          </a:bodyPr>
          <a:lstStyle/>
          <a:p>
            <a:r>
              <a:rPr lang="en-US" sz="1800" dirty="0" smtClean="0"/>
              <a:t>BA (Psychology, Biology), URI, 1971.</a:t>
            </a:r>
          </a:p>
          <a:p>
            <a:r>
              <a:rPr lang="en-US" sz="1800" dirty="0" smtClean="0"/>
              <a:t>MA (Engineering Psychology), NMSU, 1974.</a:t>
            </a:r>
          </a:p>
          <a:p>
            <a:r>
              <a:rPr lang="en-US" sz="1800" dirty="0" smtClean="0"/>
              <a:t>Senior Staff Human Factors and Systems Engineer, Lockheed Martin, Sunnyvale, CA, 1974-2007.</a:t>
            </a:r>
          </a:p>
          <a:p>
            <a:r>
              <a:rPr lang="en-US" sz="1800" dirty="0" smtClean="0"/>
              <a:t>Applied human factors engineering principles and design standards to mobile shelters, large facilities, missiles, ships, planes, spacecraft, command centers, equipment racks and consoles, transportation systems, handling fixtures, railcars, support equipment, and computer human interfaces.</a:t>
            </a:r>
          </a:p>
          <a:p>
            <a:r>
              <a:rPr lang="en-US" sz="1800" dirty="0" smtClean="0"/>
              <a:t>Worked with mechanical and electrical engineering, systems engineering, manufacturing, training, logistics, parts, materials and processes, facility and field engineering and DOD customers and suppliers.  </a:t>
            </a:r>
          </a:p>
          <a:p>
            <a:r>
              <a:rPr lang="en-US" sz="1800" dirty="0" smtClean="0"/>
              <a:t>Taught Specialty Engineering, CONOPS, HFE classes.</a:t>
            </a:r>
          </a:p>
          <a:p>
            <a:r>
              <a:rPr lang="en-US" sz="1800" dirty="0" smtClean="0"/>
              <a:t>Certified Human Factors Engineer #529.</a:t>
            </a:r>
          </a:p>
          <a:p>
            <a:r>
              <a:rPr lang="en-US" sz="1800" dirty="0" smtClean="0"/>
              <a:t>Retired 2007 after 33 years in aerospace industry.</a:t>
            </a:r>
          </a:p>
          <a:p>
            <a:r>
              <a:rPr lang="en-US" sz="1800" dirty="0" smtClean="0"/>
              <a:t>Married Julie Yingling (URI 1970) September 2008.</a:t>
            </a:r>
          </a:p>
          <a:p>
            <a:r>
              <a:rPr lang="en-US" sz="1800" dirty="0" smtClean="0"/>
              <a:t>Moved to West Kingston, November 2008.</a:t>
            </a:r>
            <a:endParaRPr lang="en-US" sz="1800" dirty="0"/>
          </a:p>
        </p:txBody>
      </p:sp>
      <p:pic>
        <p:nvPicPr>
          <p:cNvPr id="10" name="Picture 9" descr="Rick and Julie at Turtle Soap Narragansett.jpg"/>
          <p:cNvPicPr>
            <a:picLocks noChangeAspect="1"/>
          </p:cNvPicPr>
          <p:nvPr/>
        </p:nvPicPr>
        <p:blipFill>
          <a:blip r:embed="rId3" cstate="print"/>
          <a:stretch>
            <a:fillRect/>
          </a:stretch>
        </p:blipFill>
        <p:spPr>
          <a:xfrm>
            <a:off x="6269736" y="4559808"/>
            <a:ext cx="2186159" cy="1696720"/>
          </a:xfrm>
          <a:prstGeom prst="rect">
            <a:avLst/>
          </a:prstGeom>
        </p:spPr>
      </p:pic>
      <p:sp>
        <p:nvSpPr>
          <p:cNvPr id="11" name="TextBox 10"/>
          <p:cNvSpPr txBox="1"/>
          <p:nvPr/>
        </p:nvSpPr>
        <p:spPr>
          <a:xfrm>
            <a:off x="6208776" y="6242304"/>
            <a:ext cx="2299027" cy="276999"/>
          </a:xfrm>
          <a:prstGeom prst="rect">
            <a:avLst/>
          </a:prstGeom>
          <a:noFill/>
        </p:spPr>
        <p:txBody>
          <a:bodyPr wrap="none" rtlCol="0">
            <a:spAutoFit/>
          </a:bodyPr>
          <a:lstStyle/>
          <a:p>
            <a:r>
              <a:rPr lang="en-US" sz="1200" dirty="0" smtClean="0">
                <a:solidFill>
                  <a:schemeClr val="bg2"/>
                </a:solidFill>
              </a:rPr>
              <a:t>Rick and Julie at Turtle Soup.</a:t>
            </a:r>
            <a:endParaRPr lang="en-US" sz="1200" dirty="0">
              <a:solidFill>
                <a:schemeClr val="bg2"/>
              </a:solidFill>
            </a:endParaRPr>
          </a:p>
        </p:txBody>
      </p:sp>
      <p:sp>
        <p:nvSpPr>
          <p:cNvPr id="4" name="Date Placeholder 3"/>
          <p:cNvSpPr>
            <a:spLocks noGrp="1"/>
          </p:cNvSpPr>
          <p:nvPr>
            <p:ph type="dt" sz="half" idx="10"/>
          </p:nvPr>
        </p:nvSpPr>
        <p:spPr/>
        <p:txBody>
          <a:bodyPr/>
          <a:lstStyle/>
          <a:p>
            <a:fld id="{066B6CA2-579C-4729-9557-667170C59D36}" type="datetime1">
              <a:rPr lang="en-US" smtClean="0"/>
              <a:t>9/29/2015</a:t>
            </a:fld>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14</a:t>
            </a:fld>
            <a:endParaRPr lang="en-US"/>
          </a:p>
        </p:txBody>
      </p:sp>
      <p:sp>
        <p:nvSpPr>
          <p:cNvPr id="9"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3854906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Problem and Challenge</a:t>
            </a:r>
            <a:endParaRPr lang="en-US" sz="4000" dirty="0"/>
          </a:p>
        </p:txBody>
      </p:sp>
      <p:sp>
        <p:nvSpPr>
          <p:cNvPr id="3" name="Content Placeholder 2"/>
          <p:cNvSpPr>
            <a:spLocks noGrp="1"/>
          </p:cNvSpPr>
          <p:nvPr>
            <p:ph idx="1"/>
          </p:nvPr>
        </p:nvSpPr>
        <p:spPr>
          <a:xfrm>
            <a:off x="457199" y="1580103"/>
            <a:ext cx="8413335" cy="4177603"/>
          </a:xfrm>
        </p:spPr>
        <p:txBody>
          <a:bodyPr>
            <a:normAutofit fontScale="85000" lnSpcReduction="10000"/>
          </a:bodyPr>
          <a:lstStyle/>
          <a:p>
            <a:r>
              <a:rPr lang="en-US" dirty="0" smtClean="0"/>
              <a:t>Flashing lights attract attention, but…</a:t>
            </a:r>
          </a:p>
          <a:p>
            <a:r>
              <a:rPr lang="en-US" dirty="0" smtClean="0"/>
              <a:t>Flashing lights can be distracting and confusing.</a:t>
            </a:r>
          </a:p>
          <a:p>
            <a:r>
              <a:rPr lang="en-US" b="1" dirty="0" smtClean="0"/>
              <a:t>For people with epilepsy, flashing or flickering lights can cause a seizure</a:t>
            </a:r>
            <a:r>
              <a:rPr lang="en-US" dirty="0" smtClean="0"/>
              <a:t>!</a:t>
            </a:r>
          </a:p>
          <a:p>
            <a:pPr lvl="1"/>
            <a:r>
              <a:rPr lang="en-US" dirty="0"/>
              <a:t>I</a:t>
            </a:r>
            <a:r>
              <a:rPr lang="en-US" dirty="0" smtClean="0"/>
              <a:t>nvestigate trigger stimuli for epilepsy and “flicker fusion threshold”.</a:t>
            </a:r>
          </a:p>
          <a:p>
            <a:r>
              <a:rPr lang="en-US" dirty="0"/>
              <a:t>Over a dozen different configurations of flashing lights on patrol cars </a:t>
            </a:r>
            <a:r>
              <a:rPr lang="en-US" dirty="0" smtClean="0"/>
              <a:t>among states</a:t>
            </a:r>
            <a:r>
              <a:rPr lang="en-US" dirty="0"/>
              <a:t>, typically called ‘Mars’ lights</a:t>
            </a:r>
            <a:r>
              <a:rPr lang="en-US" dirty="0" smtClean="0"/>
              <a:t>.</a:t>
            </a:r>
          </a:p>
          <a:p>
            <a:pPr lvl="1"/>
            <a:r>
              <a:rPr lang="en-US" dirty="0" smtClean="0"/>
              <a:t>This project focuses on Rhode Island state highway patrol car configuration.</a:t>
            </a:r>
            <a:endParaRPr lang="en-US" dirty="0"/>
          </a:p>
          <a:p>
            <a:r>
              <a:rPr lang="en-US" dirty="0" smtClean="0"/>
              <a:t>No </a:t>
            </a:r>
            <a:r>
              <a:rPr lang="en-US" dirty="0"/>
              <a:t>apparent coding for the public other than to attract your attention.</a:t>
            </a:r>
          </a:p>
          <a:p>
            <a:r>
              <a:rPr lang="en-US" dirty="0"/>
              <a:t>People can experience the ‘moth to the flame’ phenomenon (</a:t>
            </a:r>
            <a:r>
              <a:rPr lang="en-US" dirty="0" smtClean="0"/>
              <a:t>phototaxis); you are attracted </a:t>
            </a:r>
            <a:r>
              <a:rPr lang="en-US" dirty="0"/>
              <a:t>to the light.</a:t>
            </a:r>
          </a:p>
          <a:p>
            <a:r>
              <a:rPr lang="en-US" dirty="0" smtClean="0"/>
              <a:t>By attracting </a:t>
            </a:r>
            <a:r>
              <a:rPr lang="en-US" dirty="0"/>
              <a:t>your attention </a:t>
            </a:r>
            <a:r>
              <a:rPr lang="en-US" dirty="0" smtClean="0"/>
              <a:t>flashing lights can contribute </a:t>
            </a:r>
            <a:r>
              <a:rPr lang="en-US" dirty="0"/>
              <a:t>to errors in judgment of distance and location of the source of flashing lights, resulting in rear-end </a:t>
            </a:r>
            <a:r>
              <a:rPr lang="en-US" dirty="0" smtClean="0"/>
              <a:t>collisions, damage and injuries.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45" y="153819"/>
            <a:ext cx="1690517" cy="1201928"/>
          </a:xfrm>
          <a:prstGeom prst="rect">
            <a:avLst/>
          </a:prstGeom>
        </p:spPr>
      </p:pic>
      <p:sp>
        <p:nvSpPr>
          <p:cNvPr id="6" name="AutoShape 9"/>
          <p:cNvSpPr>
            <a:spLocks noChangeArrowheads="1"/>
          </p:cNvSpPr>
          <p:nvPr/>
        </p:nvSpPr>
        <p:spPr bwMode="gray">
          <a:xfrm>
            <a:off x="655655" y="5649611"/>
            <a:ext cx="7772400" cy="580361"/>
          </a:xfrm>
          <a:prstGeom prst="bevel">
            <a:avLst>
              <a:gd name="adj" fmla="val 8000"/>
            </a:avLst>
          </a:prstGeom>
          <a:solidFill>
            <a:schemeClr val="accent1">
              <a:lumMod val="60000"/>
              <a:lumOff val="40000"/>
            </a:schemeClr>
          </a:solidFill>
          <a:ln w="12700">
            <a:no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i="1" dirty="0" smtClean="0"/>
              <a:t>Your Challenge – research and develop a better system of alerting drivers </a:t>
            </a:r>
          </a:p>
          <a:p>
            <a:pPr algn="ctr"/>
            <a:r>
              <a:rPr lang="en-US" b="1" i="1" dirty="0" smtClean="0"/>
              <a:t>Without drastic modifications to existing light package structure! </a:t>
            </a:r>
            <a:endParaRPr lang="en-US" b="1" i="1" dirty="0"/>
          </a:p>
        </p:txBody>
      </p:sp>
      <p:sp>
        <p:nvSpPr>
          <p:cNvPr id="4" name="Date Placeholder 3"/>
          <p:cNvSpPr>
            <a:spLocks noGrp="1"/>
          </p:cNvSpPr>
          <p:nvPr>
            <p:ph type="dt" sz="half" idx="10"/>
          </p:nvPr>
        </p:nvSpPr>
        <p:spPr/>
        <p:txBody>
          <a:bodyPr/>
          <a:lstStyle/>
          <a:p>
            <a:fld id="{92C277C9-AD2D-4089-A0EA-E13DD24ED0D7}" type="datetime1">
              <a:rPr lang="en-US" smtClean="0"/>
              <a:t>9/29/2015</a:t>
            </a:fld>
            <a:endParaRPr lang="en-US"/>
          </a:p>
        </p:txBody>
      </p:sp>
      <p:sp>
        <p:nvSpPr>
          <p:cNvPr id="8" name="Slide Number Placeholder 7"/>
          <p:cNvSpPr>
            <a:spLocks noGrp="1"/>
          </p:cNvSpPr>
          <p:nvPr>
            <p:ph type="sldNum" sz="quarter" idx="12"/>
          </p:nvPr>
        </p:nvSpPr>
        <p:spPr/>
        <p:txBody>
          <a:bodyPr/>
          <a:lstStyle/>
          <a:p>
            <a:fld id="{59D32E45-3E73-4A1B-BBE1-11282D901730}" type="slidenum">
              <a:rPr lang="en-US" smtClean="0"/>
              <a:t>2</a:t>
            </a:fld>
            <a:endParaRPr lang="en-US"/>
          </a:p>
        </p:txBody>
      </p:sp>
      <p:sp>
        <p:nvSpPr>
          <p:cNvPr id="9"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3068760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Result of Rear </a:t>
            </a:r>
            <a:r>
              <a:rPr lang="en-US" dirty="0" smtClean="0"/>
              <a:t>End Collisions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696" y="1572044"/>
            <a:ext cx="3747178" cy="251763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8180" y="3321815"/>
            <a:ext cx="4129873" cy="275324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80568" y="1522639"/>
            <a:ext cx="2736082" cy="2052062"/>
          </a:xfrm>
          <a:prstGeom prst="rect">
            <a:avLst/>
          </a:prstGeom>
        </p:spPr>
      </p:pic>
      <p:sp>
        <p:nvSpPr>
          <p:cNvPr id="7" name="Date Placeholder 6"/>
          <p:cNvSpPr>
            <a:spLocks noGrp="1"/>
          </p:cNvSpPr>
          <p:nvPr>
            <p:ph type="dt" sz="half" idx="10"/>
          </p:nvPr>
        </p:nvSpPr>
        <p:spPr/>
        <p:txBody>
          <a:bodyPr/>
          <a:lstStyle/>
          <a:p>
            <a:fld id="{6AE9797B-A1FA-4E11-9437-70C57D07A074}" type="datetime1">
              <a:rPr lang="en-US" smtClean="0"/>
              <a:t>9/29/2015</a:t>
            </a:fld>
            <a:endParaRPr lang="en-US"/>
          </a:p>
        </p:txBody>
      </p:sp>
      <p:sp>
        <p:nvSpPr>
          <p:cNvPr id="8" name="Slide Number Placeholder 7"/>
          <p:cNvSpPr>
            <a:spLocks noGrp="1"/>
          </p:cNvSpPr>
          <p:nvPr>
            <p:ph type="sldNum" sz="quarter" idx="12"/>
          </p:nvPr>
        </p:nvSpPr>
        <p:spPr/>
        <p:txBody>
          <a:bodyPr/>
          <a:lstStyle/>
          <a:p>
            <a:fld id="{59D32E45-3E73-4A1B-BBE1-11282D901730}" type="slidenum">
              <a:rPr lang="en-US" smtClean="0"/>
              <a:t>3</a:t>
            </a:fld>
            <a:endParaRPr lang="en-US"/>
          </a:p>
        </p:txBody>
      </p:sp>
      <p:sp>
        <p:nvSpPr>
          <p:cNvPr id="9"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395454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are some of the variables?</a:t>
            </a:r>
            <a:endParaRPr lang="en-US" sz="4000" dirty="0"/>
          </a:p>
        </p:txBody>
      </p:sp>
      <p:sp>
        <p:nvSpPr>
          <p:cNvPr id="3" name="Content Placeholder 2"/>
          <p:cNvSpPr>
            <a:spLocks noGrp="1"/>
          </p:cNvSpPr>
          <p:nvPr>
            <p:ph idx="1"/>
          </p:nvPr>
        </p:nvSpPr>
        <p:spPr>
          <a:xfrm>
            <a:off x="457200" y="1489672"/>
            <a:ext cx="8229600" cy="4525963"/>
          </a:xfrm>
        </p:spPr>
        <p:txBody>
          <a:bodyPr>
            <a:normAutofit fontScale="92500" lnSpcReduction="10000"/>
          </a:bodyPr>
          <a:lstStyle/>
          <a:p>
            <a:r>
              <a:rPr lang="en-US" dirty="0"/>
              <a:t>L</a:t>
            </a:r>
            <a:r>
              <a:rPr lang="en-US" dirty="0" smtClean="0"/>
              <a:t>ight coding variables </a:t>
            </a:r>
            <a:r>
              <a:rPr lang="en-US" dirty="0"/>
              <a:t>are: </a:t>
            </a:r>
            <a:endParaRPr lang="en-US" dirty="0" smtClean="0"/>
          </a:p>
          <a:p>
            <a:pPr lvl="1"/>
            <a:r>
              <a:rPr lang="en-US" dirty="0"/>
              <a:t>I</a:t>
            </a:r>
            <a:r>
              <a:rPr lang="en-US" dirty="0" smtClean="0"/>
              <a:t>ntensity</a:t>
            </a:r>
            <a:r>
              <a:rPr lang="en-US" dirty="0"/>
              <a:t>, location, flash rate, </a:t>
            </a:r>
            <a:r>
              <a:rPr lang="en-US" dirty="0" smtClean="0"/>
              <a:t>wavelength (color), number.</a:t>
            </a:r>
          </a:p>
          <a:p>
            <a:pPr lvl="2"/>
            <a:r>
              <a:rPr lang="en-US" dirty="0" smtClean="0"/>
              <a:t>Color coding stereotypes: status </a:t>
            </a:r>
            <a:r>
              <a:rPr lang="en-US" dirty="0"/>
              <a:t>(white), information (blue), warning/caution (orange), danger (red).</a:t>
            </a:r>
          </a:p>
          <a:p>
            <a:r>
              <a:rPr lang="en-US" dirty="0" smtClean="0"/>
              <a:t>Driver variables are: </a:t>
            </a:r>
          </a:p>
          <a:p>
            <a:pPr lvl="1"/>
            <a:r>
              <a:rPr lang="en-US" dirty="0" smtClean="0"/>
              <a:t>Physical condition (fatigue, alcohol, drugs, etc.)</a:t>
            </a:r>
          </a:p>
          <a:p>
            <a:pPr lvl="1"/>
            <a:r>
              <a:rPr lang="en-US" dirty="0" smtClean="0"/>
              <a:t>Distractions (texting, radio, navigation systems, etc.)</a:t>
            </a:r>
          </a:p>
          <a:p>
            <a:pPr lvl="1"/>
            <a:r>
              <a:rPr lang="en-US" dirty="0" smtClean="0"/>
              <a:t>Susceptibility to flashing lights (epilepsy), reaction times</a:t>
            </a:r>
          </a:p>
          <a:p>
            <a:r>
              <a:rPr lang="en-US" dirty="0" smtClean="0"/>
              <a:t>Environmental factors are: </a:t>
            </a:r>
          </a:p>
          <a:p>
            <a:pPr lvl="1"/>
            <a:r>
              <a:rPr lang="en-US" dirty="0" smtClean="0"/>
              <a:t>Time of day (daytime vs. night time). </a:t>
            </a:r>
          </a:p>
          <a:p>
            <a:pPr lvl="1"/>
            <a:r>
              <a:rPr lang="en-US" dirty="0" smtClean="0"/>
              <a:t>Rain, snow, road configuration (straight-away vs. abrupt curve).</a:t>
            </a:r>
          </a:p>
          <a:p>
            <a:r>
              <a:rPr lang="en-US" dirty="0" smtClean="0"/>
              <a:t>Vehicle variables are: </a:t>
            </a:r>
          </a:p>
          <a:p>
            <a:pPr lvl="1"/>
            <a:r>
              <a:rPr lang="en-US" dirty="0" smtClean="0"/>
              <a:t>Windshield clarity, speed of approach, distance to first sighting.</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1575" y="153666"/>
            <a:ext cx="1431865" cy="1116178"/>
          </a:xfrm>
          <a:prstGeom prst="rect">
            <a:avLst/>
          </a:prstGeom>
        </p:spPr>
      </p:pic>
      <p:sp>
        <p:nvSpPr>
          <p:cNvPr id="6" name="AutoShape 9"/>
          <p:cNvSpPr>
            <a:spLocks noChangeArrowheads="1"/>
          </p:cNvSpPr>
          <p:nvPr/>
        </p:nvSpPr>
        <p:spPr bwMode="gray">
          <a:xfrm>
            <a:off x="605413" y="5898382"/>
            <a:ext cx="7772400" cy="414565"/>
          </a:xfrm>
          <a:prstGeom prst="bevel">
            <a:avLst>
              <a:gd name="adj" fmla="val 8000"/>
            </a:avLst>
          </a:prstGeom>
          <a:solidFill>
            <a:schemeClr val="accent1">
              <a:lumMod val="60000"/>
              <a:lumOff val="40000"/>
            </a:schemeClr>
          </a:solidFill>
          <a:ln w="12700">
            <a:no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i="1" dirty="0" smtClean="0"/>
              <a:t>This is very much a ‘human’ project as well as an ‘engineering’ project!</a:t>
            </a:r>
            <a:endParaRPr lang="en-US" b="1" i="1" dirty="0"/>
          </a:p>
        </p:txBody>
      </p:sp>
      <p:sp>
        <p:nvSpPr>
          <p:cNvPr id="4" name="Date Placeholder 3"/>
          <p:cNvSpPr>
            <a:spLocks noGrp="1"/>
          </p:cNvSpPr>
          <p:nvPr>
            <p:ph type="dt" sz="half" idx="10"/>
          </p:nvPr>
        </p:nvSpPr>
        <p:spPr/>
        <p:txBody>
          <a:bodyPr/>
          <a:lstStyle/>
          <a:p>
            <a:fld id="{0BA84877-E888-40F6-9429-AEAF2528C98E}" type="datetime1">
              <a:rPr lang="en-US" smtClean="0"/>
              <a:t>9/29/2015</a:t>
            </a:fld>
            <a:endParaRPr lang="en-US"/>
          </a:p>
        </p:txBody>
      </p:sp>
      <p:sp>
        <p:nvSpPr>
          <p:cNvPr id="8" name="Slide Number Placeholder 7"/>
          <p:cNvSpPr>
            <a:spLocks noGrp="1"/>
          </p:cNvSpPr>
          <p:nvPr>
            <p:ph type="sldNum" sz="quarter" idx="12"/>
          </p:nvPr>
        </p:nvSpPr>
        <p:spPr/>
        <p:txBody>
          <a:bodyPr/>
          <a:lstStyle/>
          <a:p>
            <a:fld id="{59D32E45-3E73-4A1B-BBE1-11282D901730}" type="slidenum">
              <a:rPr lang="en-US" smtClean="0"/>
              <a:t>4</a:t>
            </a:fld>
            <a:endParaRPr lang="en-US"/>
          </a:p>
        </p:txBody>
      </p:sp>
      <p:sp>
        <p:nvSpPr>
          <p:cNvPr id="9"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1763659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Who uses flashing lights on vehicles?</a:t>
            </a:r>
            <a:endParaRPr lang="en-US" sz="4000" dirty="0"/>
          </a:p>
        </p:txBody>
      </p:sp>
      <p:sp>
        <p:nvSpPr>
          <p:cNvPr id="3" name="Content Placeholder 2"/>
          <p:cNvSpPr>
            <a:spLocks noGrp="1"/>
          </p:cNvSpPr>
          <p:nvPr>
            <p:ph idx="1"/>
          </p:nvPr>
        </p:nvSpPr>
        <p:spPr/>
        <p:txBody>
          <a:bodyPr>
            <a:normAutofit/>
          </a:bodyPr>
          <a:lstStyle/>
          <a:p>
            <a:r>
              <a:rPr lang="en-US" b="1" dirty="0" smtClean="0"/>
              <a:t>Highway state patrol cars</a:t>
            </a:r>
          </a:p>
          <a:p>
            <a:r>
              <a:rPr lang="en-US" b="1" dirty="0" smtClean="0"/>
              <a:t>Municipal and town police patrol cars</a:t>
            </a:r>
          </a:p>
          <a:p>
            <a:r>
              <a:rPr lang="en-US" dirty="0" smtClean="0"/>
              <a:t>Ambulances</a:t>
            </a:r>
          </a:p>
          <a:p>
            <a:r>
              <a:rPr lang="en-US" dirty="0" smtClean="0"/>
              <a:t>USPS delivery trucks</a:t>
            </a:r>
          </a:p>
          <a:p>
            <a:r>
              <a:rPr lang="en-US" dirty="0" smtClean="0"/>
              <a:t>Tow trucks</a:t>
            </a:r>
          </a:p>
          <a:p>
            <a:r>
              <a:rPr lang="en-US" dirty="0" smtClean="0"/>
              <a:t>Utility vehicles (power, telephone)</a:t>
            </a:r>
          </a:p>
          <a:p>
            <a:r>
              <a:rPr lang="en-US" dirty="0" smtClean="0"/>
              <a:t>Fire and public safety vehicles</a:t>
            </a:r>
          </a:p>
          <a:p>
            <a:r>
              <a:rPr lang="en-US" dirty="0" smtClean="0"/>
              <a:t>Sanitation vehicles</a:t>
            </a:r>
          </a:p>
          <a:p>
            <a:r>
              <a:rPr lang="en-US" dirty="0" smtClean="0"/>
              <a:t>School buses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0027" y="154400"/>
            <a:ext cx="2259320" cy="1281292"/>
          </a:xfrm>
          <a:prstGeom prst="rect">
            <a:avLst/>
          </a:prstGeom>
        </p:spPr>
      </p:pic>
      <p:sp>
        <p:nvSpPr>
          <p:cNvPr id="6" name="AutoShape 9"/>
          <p:cNvSpPr>
            <a:spLocks noChangeArrowheads="1"/>
          </p:cNvSpPr>
          <p:nvPr/>
        </p:nvSpPr>
        <p:spPr bwMode="gray">
          <a:xfrm>
            <a:off x="657230" y="5680529"/>
            <a:ext cx="7953369" cy="502557"/>
          </a:xfrm>
          <a:prstGeom prst="bevel">
            <a:avLst>
              <a:gd name="adj" fmla="val 8000"/>
            </a:avLst>
          </a:prstGeom>
          <a:solidFill>
            <a:schemeClr val="accent1">
              <a:lumMod val="60000"/>
              <a:lumOff val="40000"/>
            </a:schemeClr>
          </a:solidFill>
          <a:ln w="12700">
            <a:noFill/>
            <a:miter lim="800000"/>
            <a:headEnd/>
            <a:tailEnd/>
          </a:ln>
        </p:spPr>
        <p:txBody>
          <a:bodyPr wrap="none" anchor="ctr"/>
          <a:lstStyle/>
          <a:p>
            <a:pPr lvl="1" algn="ctr"/>
            <a:r>
              <a:rPr lang="en-US" dirty="0" smtClean="0"/>
              <a:t>Do flashing lights on these vehicles improve ‘situational awareness’?</a:t>
            </a:r>
            <a:endParaRPr lang="en-US" dirty="0"/>
          </a:p>
        </p:txBody>
      </p:sp>
      <p:sp>
        <p:nvSpPr>
          <p:cNvPr id="4" name="Date Placeholder 3"/>
          <p:cNvSpPr>
            <a:spLocks noGrp="1"/>
          </p:cNvSpPr>
          <p:nvPr>
            <p:ph type="dt" sz="half" idx="10"/>
          </p:nvPr>
        </p:nvSpPr>
        <p:spPr/>
        <p:txBody>
          <a:bodyPr/>
          <a:lstStyle/>
          <a:p>
            <a:fld id="{3E7605F9-D309-409B-B504-9BC3ABCDAE24}" type="datetime1">
              <a:rPr lang="en-US" smtClean="0"/>
              <a:t>9/29/2015</a:t>
            </a:fld>
            <a:endParaRPr lang="en-US"/>
          </a:p>
        </p:txBody>
      </p:sp>
      <p:sp>
        <p:nvSpPr>
          <p:cNvPr id="8" name="Slide Number Placeholder 7"/>
          <p:cNvSpPr>
            <a:spLocks noGrp="1"/>
          </p:cNvSpPr>
          <p:nvPr>
            <p:ph type="sldNum" sz="quarter" idx="12"/>
          </p:nvPr>
        </p:nvSpPr>
        <p:spPr/>
        <p:txBody>
          <a:bodyPr/>
          <a:lstStyle/>
          <a:p>
            <a:fld id="{59D32E45-3E73-4A1B-BBE1-11282D901730}" type="slidenum">
              <a:rPr lang="en-US" smtClean="0"/>
              <a:t>5</a:t>
            </a:fld>
            <a:endParaRPr lang="en-US"/>
          </a:p>
        </p:txBody>
      </p:sp>
      <p:sp>
        <p:nvSpPr>
          <p:cNvPr id="9"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99569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Capstone </a:t>
            </a:r>
            <a:r>
              <a:rPr lang="en-US" sz="4000" dirty="0"/>
              <a:t>P</a:t>
            </a:r>
            <a:r>
              <a:rPr lang="en-US" sz="4000" dirty="0" smtClean="0"/>
              <a:t>roject</a:t>
            </a:r>
            <a:endParaRPr lang="en-US" sz="4000" dirty="0"/>
          </a:p>
        </p:txBody>
      </p:sp>
      <p:sp>
        <p:nvSpPr>
          <p:cNvPr id="3" name="Content Placeholder 2"/>
          <p:cNvSpPr>
            <a:spLocks noGrp="1"/>
          </p:cNvSpPr>
          <p:nvPr>
            <p:ph idx="1"/>
          </p:nvPr>
        </p:nvSpPr>
        <p:spPr>
          <a:xfrm>
            <a:off x="457199" y="1258568"/>
            <a:ext cx="8088595" cy="5222625"/>
          </a:xfrm>
        </p:spPr>
        <p:txBody>
          <a:bodyPr>
            <a:normAutofit fontScale="85000" lnSpcReduction="10000"/>
          </a:bodyPr>
          <a:lstStyle/>
          <a:p>
            <a:r>
              <a:rPr lang="en-US" dirty="0" smtClean="0"/>
              <a:t>Conduct research and isolate most critical variables on page 4.</a:t>
            </a:r>
          </a:p>
          <a:p>
            <a:pPr lvl="1"/>
            <a:r>
              <a:rPr lang="en-US" dirty="0" smtClean="0"/>
              <a:t>Investigate what European safety vehicles use to alert drivers.</a:t>
            </a:r>
          </a:p>
          <a:p>
            <a:pPr lvl="1"/>
            <a:r>
              <a:rPr lang="en-US" dirty="0"/>
              <a:t>Search </a:t>
            </a:r>
            <a:r>
              <a:rPr lang="en-US" dirty="0" smtClean="0"/>
              <a:t>Google: “highway </a:t>
            </a:r>
            <a:r>
              <a:rPr lang="en-US" dirty="0"/>
              <a:t>patrol flashing </a:t>
            </a:r>
            <a:r>
              <a:rPr lang="en-US" dirty="0" smtClean="0"/>
              <a:t>lights”.</a:t>
            </a:r>
            <a:endParaRPr lang="en-US" dirty="0"/>
          </a:p>
          <a:p>
            <a:r>
              <a:rPr lang="en-US" dirty="0" smtClean="0"/>
              <a:t>Research what experiments done to date on flashing lights on patrol cars, especially Florida.</a:t>
            </a:r>
          </a:p>
          <a:p>
            <a:pPr lvl="1"/>
            <a:r>
              <a:rPr lang="en-US" dirty="0"/>
              <a:t>http://</a:t>
            </a:r>
            <a:r>
              <a:rPr lang="en-US" dirty="0" smtClean="0"/>
              <a:t>www.hendonpub.com/resources/article_archive/results/details?id=3959</a:t>
            </a:r>
          </a:p>
          <a:p>
            <a:r>
              <a:rPr lang="en-US" dirty="0" smtClean="0"/>
              <a:t>Research the uses, constraints and limitations of flashing lights on town, municipal and state police vehicles, especially state highway patrol cars in Rhode Island.</a:t>
            </a:r>
          </a:p>
          <a:p>
            <a:pPr lvl="1"/>
            <a:r>
              <a:rPr lang="en-US" dirty="0" smtClean="0"/>
              <a:t>In 2015, a ProJo article reported changing the intensity of lights.  A follow-up call said ‘flashing was adjusted to flicker’.  Both? What are the effects?</a:t>
            </a:r>
          </a:p>
          <a:p>
            <a:r>
              <a:rPr lang="en-US" dirty="0" smtClean="0"/>
              <a:t>Develop and test computer simulations of light packages.</a:t>
            </a:r>
          </a:p>
          <a:p>
            <a:pPr lvl="1"/>
            <a:r>
              <a:rPr lang="en-US" dirty="0" smtClean="0"/>
              <a:t>Establish a baseline of current lighting configuration; experiment with alternatives.</a:t>
            </a:r>
          </a:p>
          <a:p>
            <a:r>
              <a:rPr lang="en-US" dirty="0" smtClean="0"/>
              <a:t>Conduct a full-scale hardware simulation.</a:t>
            </a:r>
          </a:p>
          <a:p>
            <a:r>
              <a:rPr lang="en-US" dirty="0" smtClean="0"/>
              <a:t>Report results to Rhode Island State Police, Dept. of Training.</a:t>
            </a:r>
          </a:p>
          <a:p>
            <a:r>
              <a:rPr lang="en-US" dirty="0" smtClean="0"/>
              <a:t>Write an APA-style article for publication.</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5371" y="148658"/>
            <a:ext cx="2215809" cy="1300748"/>
          </a:xfrm>
          <a:prstGeom prst="rect">
            <a:avLst/>
          </a:prstGeom>
        </p:spPr>
      </p:pic>
      <p:sp>
        <p:nvSpPr>
          <p:cNvPr id="4" name="Date Placeholder 3"/>
          <p:cNvSpPr>
            <a:spLocks noGrp="1"/>
          </p:cNvSpPr>
          <p:nvPr>
            <p:ph type="dt" sz="half" idx="10"/>
          </p:nvPr>
        </p:nvSpPr>
        <p:spPr/>
        <p:txBody>
          <a:bodyPr/>
          <a:lstStyle/>
          <a:p>
            <a:fld id="{D40F4EF4-CA32-470F-B336-6C43A705FE81}" type="datetime1">
              <a:rPr lang="en-US" smtClean="0"/>
              <a:t>9/29/2015</a:t>
            </a:fld>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6</a:t>
            </a:fld>
            <a:endParaRPr lang="en-US"/>
          </a:p>
        </p:txBody>
      </p:sp>
      <p:sp>
        <p:nvSpPr>
          <p:cNvPr id="8"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1954406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Benefits</a:t>
            </a:r>
            <a:endParaRPr lang="en-US" sz="4000" dirty="0"/>
          </a:p>
        </p:txBody>
      </p:sp>
      <p:sp>
        <p:nvSpPr>
          <p:cNvPr id="3" name="Content Placeholder 2"/>
          <p:cNvSpPr>
            <a:spLocks noGrp="1"/>
          </p:cNvSpPr>
          <p:nvPr>
            <p:ph idx="1"/>
          </p:nvPr>
        </p:nvSpPr>
        <p:spPr>
          <a:xfrm>
            <a:off x="457199" y="1600200"/>
            <a:ext cx="8088595" cy="4525963"/>
          </a:xfrm>
        </p:spPr>
        <p:txBody>
          <a:bodyPr>
            <a:normAutofit fontScale="92500" lnSpcReduction="10000"/>
          </a:bodyPr>
          <a:lstStyle/>
          <a:p>
            <a:r>
              <a:rPr lang="en-US" dirty="0"/>
              <a:t>Research history and rationale for blinking, flashing lights</a:t>
            </a:r>
          </a:p>
          <a:p>
            <a:pPr lvl="1"/>
            <a:r>
              <a:rPr lang="en-US" dirty="0"/>
              <a:t>Hint – sea coast light </a:t>
            </a:r>
            <a:r>
              <a:rPr lang="en-US" dirty="0" smtClean="0"/>
              <a:t>houses</a:t>
            </a:r>
            <a:endParaRPr lang="en-US" dirty="0"/>
          </a:p>
          <a:p>
            <a:r>
              <a:rPr lang="en-US" dirty="0"/>
              <a:t>Perform systems engineering tradeoff studies.</a:t>
            </a:r>
          </a:p>
          <a:p>
            <a:r>
              <a:rPr lang="en-US" dirty="0" smtClean="0"/>
              <a:t>Experience developing computer simulations of candidate models to </a:t>
            </a:r>
            <a:r>
              <a:rPr lang="en-US" dirty="0"/>
              <a:t>test </a:t>
            </a:r>
            <a:r>
              <a:rPr lang="en-US" dirty="0" smtClean="0"/>
              <a:t>configurations.</a:t>
            </a:r>
          </a:p>
          <a:p>
            <a:pPr lvl="1"/>
            <a:r>
              <a:rPr lang="en-US" dirty="0" smtClean="0"/>
              <a:t>Computer generated models and full / partial scale 3D model</a:t>
            </a:r>
            <a:endParaRPr lang="en-US" dirty="0"/>
          </a:p>
          <a:p>
            <a:r>
              <a:rPr lang="en-US" dirty="0" smtClean="0"/>
              <a:t>Develop test methods using human subjects and identify optimal models consistent with existing state highway patrol cars.</a:t>
            </a:r>
          </a:p>
          <a:p>
            <a:pPr lvl="1"/>
            <a:r>
              <a:rPr lang="en-US" dirty="0" smtClean="0"/>
              <a:t>Non-parametric statistics and Likert scale experience a ‘plus’.</a:t>
            </a:r>
            <a:endParaRPr lang="en-US" dirty="0"/>
          </a:p>
          <a:p>
            <a:r>
              <a:rPr lang="en-US" dirty="0" smtClean="0"/>
              <a:t>Greater familiarity with state, municipal and local community safety issues.</a:t>
            </a:r>
          </a:p>
          <a:p>
            <a:pPr lvl="1"/>
            <a:r>
              <a:rPr lang="en-US" dirty="0" smtClean="0"/>
              <a:t>Would be a good project for someone interested in law enforcement career</a:t>
            </a:r>
          </a:p>
          <a:p>
            <a:r>
              <a:rPr lang="en-US" dirty="0" smtClean="0"/>
              <a:t>Greater understanding of human perception and limitations.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5371" y="157204"/>
            <a:ext cx="2215809" cy="1300748"/>
          </a:xfrm>
          <a:prstGeom prst="rect">
            <a:avLst/>
          </a:prstGeom>
        </p:spPr>
      </p:pic>
      <p:sp>
        <p:nvSpPr>
          <p:cNvPr id="4" name="Date Placeholder 3"/>
          <p:cNvSpPr>
            <a:spLocks noGrp="1"/>
          </p:cNvSpPr>
          <p:nvPr>
            <p:ph type="dt" sz="half" idx="10"/>
          </p:nvPr>
        </p:nvSpPr>
        <p:spPr/>
        <p:txBody>
          <a:bodyPr/>
          <a:lstStyle/>
          <a:p>
            <a:fld id="{E36BD987-0FAD-4EB7-A4BF-D9F1AC23A5F1}" type="datetime1">
              <a:rPr lang="en-US" smtClean="0"/>
              <a:t>9/29/2015</a:t>
            </a:fld>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7</a:t>
            </a:fld>
            <a:endParaRPr lang="en-US"/>
          </a:p>
        </p:txBody>
      </p:sp>
      <p:sp>
        <p:nvSpPr>
          <p:cNvPr id="8"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3910265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Challenges</a:t>
            </a:r>
            <a:endParaRPr lang="en-US" sz="4000" dirty="0"/>
          </a:p>
        </p:txBody>
      </p:sp>
      <p:sp>
        <p:nvSpPr>
          <p:cNvPr id="3" name="Content Placeholder 2"/>
          <p:cNvSpPr>
            <a:spLocks noGrp="1"/>
          </p:cNvSpPr>
          <p:nvPr>
            <p:ph idx="1"/>
          </p:nvPr>
        </p:nvSpPr>
        <p:spPr/>
        <p:txBody>
          <a:bodyPr>
            <a:normAutofit fontScale="92500" lnSpcReduction="20000"/>
          </a:bodyPr>
          <a:lstStyle/>
          <a:p>
            <a:r>
              <a:rPr lang="en-US" dirty="0" smtClean="0"/>
              <a:t>Why do state highway patrol cars use red, white and blue flashing lights?</a:t>
            </a:r>
          </a:p>
          <a:p>
            <a:r>
              <a:rPr lang="en-US" dirty="0" smtClean="0"/>
              <a:t>Are there interstate differences in configurations of flashing lights?</a:t>
            </a:r>
          </a:p>
          <a:p>
            <a:r>
              <a:rPr lang="en-US" dirty="0" smtClean="0"/>
              <a:t>What about European emergency vehicles?</a:t>
            </a:r>
          </a:p>
          <a:p>
            <a:r>
              <a:rPr lang="en-US" dirty="0" smtClean="0"/>
              <a:t>Is the flashing sequence a code for first responders?</a:t>
            </a:r>
          </a:p>
          <a:p>
            <a:r>
              <a:rPr lang="en-US" dirty="0" smtClean="0"/>
              <a:t>Why use flashing, blinking and flickering lights?</a:t>
            </a:r>
          </a:p>
          <a:p>
            <a:r>
              <a:rPr lang="en-US" dirty="0" smtClean="0"/>
              <a:t>What colors are most visible at night time?  Day time?</a:t>
            </a:r>
          </a:p>
          <a:p>
            <a:r>
              <a:rPr lang="en-US" dirty="0" smtClean="0"/>
              <a:t>Does the sequence and location of flashing lights on patrol cars make a difference?</a:t>
            </a:r>
          </a:p>
          <a:p>
            <a:r>
              <a:rPr lang="en-US" dirty="0" smtClean="0"/>
              <a:t>When vision is degraded (DUI), what effect do flashing lights have on decision making?  What about ocular degeneration?</a:t>
            </a:r>
          </a:p>
          <a:p>
            <a:r>
              <a:rPr lang="en-US" dirty="0" smtClean="0"/>
              <a:t>Are there cultural differences in how people perceive flashing lights?</a:t>
            </a:r>
          </a:p>
          <a:p>
            <a:r>
              <a:rPr lang="en-US" dirty="0" smtClean="0"/>
              <a:t>What do people think the flashing lights on patrol cars mean?</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2771" y="145271"/>
            <a:ext cx="1904495" cy="1095506"/>
          </a:xfrm>
          <a:prstGeom prst="rect">
            <a:avLst/>
          </a:prstGeom>
        </p:spPr>
      </p:pic>
      <p:sp>
        <p:nvSpPr>
          <p:cNvPr id="4" name="Date Placeholder 3"/>
          <p:cNvSpPr>
            <a:spLocks noGrp="1"/>
          </p:cNvSpPr>
          <p:nvPr>
            <p:ph type="dt" sz="half" idx="10"/>
          </p:nvPr>
        </p:nvSpPr>
        <p:spPr/>
        <p:txBody>
          <a:bodyPr/>
          <a:lstStyle/>
          <a:p>
            <a:fld id="{368F4CEE-9AD7-44A2-A6BF-0103702394D5}" type="datetime1">
              <a:rPr lang="en-US" smtClean="0"/>
              <a:t>9/29/2015</a:t>
            </a:fld>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8</a:t>
            </a:fld>
            <a:endParaRPr lang="en-US"/>
          </a:p>
        </p:txBody>
      </p:sp>
      <p:sp>
        <p:nvSpPr>
          <p:cNvPr id="9"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2164538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Roles and Responsibilities</a:t>
            </a:r>
            <a:endParaRPr lang="en-US" dirty="0"/>
          </a:p>
        </p:txBody>
      </p:sp>
      <p:sp>
        <p:nvSpPr>
          <p:cNvPr id="3" name="Content Placeholder 2"/>
          <p:cNvSpPr>
            <a:spLocks noGrp="1"/>
          </p:cNvSpPr>
          <p:nvPr>
            <p:ph idx="1"/>
          </p:nvPr>
        </p:nvSpPr>
        <p:spPr>
          <a:xfrm>
            <a:off x="457199" y="1600200"/>
            <a:ext cx="4717702" cy="4525963"/>
          </a:xfrm>
        </p:spPr>
        <p:txBody>
          <a:bodyPr>
            <a:normAutofit/>
          </a:bodyPr>
          <a:lstStyle/>
          <a:p>
            <a:r>
              <a:rPr lang="en-US" dirty="0" smtClean="0"/>
              <a:t>Computer / Hardware Simulation</a:t>
            </a:r>
          </a:p>
          <a:p>
            <a:pPr lvl="1"/>
            <a:r>
              <a:rPr lang="en-US" dirty="0"/>
              <a:t>Computer simulation </a:t>
            </a:r>
            <a:r>
              <a:rPr lang="en-US" dirty="0" smtClean="0"/>
              <a:t>development</a:t>
            </a:r>
          </a:p>
          <a:p>
            <a:pPr lvl="1"/>
            <a:r>
              <a:rPr lang="en-US" dirty="0" smtClean="0"/>
              <a:t>Timing circuits</a:t>
            </a:r>
          </a:p>
          <a:p>
            <a:pPr lvl="1"/>
            <a:r>
              <a:rPr lang="en-US" dirty="0" smtClean="0"/>
              <a:t>Rise / decay timing</a:t>
            </a:r>
          </a:p>
          <a:p>
            <a:pPr lvl="1"/>
            <a:r>
              <a:rPr lang="en-US" dirty="0" smtClean="0"/>
              <a:t>Replicate environmental conditions</a:t>
            </a:r>
          </a:p>
          <a:p>
            <a:pPr lvl="1"/>
            <a:r>
              <a:rPr lang="en-US" dirty="0" smtClean="0"/>
              <a:t>Experimental design and statistical analysis</a:t>
            </a:r>
            <a:endParaRPr lang="en-US" dirty="0"/>
          </a:p>
          <a:p>
            <a:pPr lvl="1"/>
            <a:r>
              <a:rPr lang="en-US" dirty="0" smtClean="0"/>
              <a:t>Human factors engineering</a:t>
            </a:r>
          </a:p>
          <a:p>
            <a:pPr lvl="1"/>
            <a:r>
              <a:rPr lang="en-US" dirty="0" smtClean="0"/>
              <a:t>Conducting human-rated experiment.</a:t>
            </a:r>
          </a:p>
          <a:p>
            <a:pPr lvl="1"/>
            <a:r>
              <a:rPr lang="en-US" dirty="0" smtClean="0"/>
              <a:t>Good personnel interface skills to work with state police public affairs.</a:t>
            </a:r>
          </a:p>
        </p:txBody>
      </p:sp>
      <p:sp>
        <p:nvSpPr>
          <p:cNvPr id="7" name="Oval 6"/>
          <p:cNvSpPr/>
          <p:nvPr/>
        </p:nvSpPr>
        <p:spPr>
          <a:xfrm>
            <a:off x="4504981" y="2183826"/>
            <a:ext cx="1805996" cy="16243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Computer Simulation Engineer</a:t>
            </a:r>
            <a:endParaRPr lang="en-US" dirty="0"/>
          </a:p>
        </p:txBody>
      </p:sp>
      <p:sp>
        <p:nvSpPr>
          <p:cNvPr id="8" name="Oval 7"/>
          <p:cNvSpPr/>
          <p:nvPr/>
        </p:nvSpPr>
        <p:spPr>
          <a:xfrm>
            <a:off x="6904278" y="2145307"/>
            <a:ext cx="1852851" cy="16920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Hardware / Software Interfaces</a:t>
            </a:r>
            <a:endParaRPr lang="en-US" dirty="0"/>
          </a:p>
        </p:txBody>
      </p:sp>
      <p:sp>
        <p:nvSpPr>
          <p:cNvPr id="10" name="TextBox 9"/>
          <p:cNvSpPr txBox="1"/>
          <p:nvPr/>
        </p:nvSpPr>
        <p:spPr>
          <a:xfrm>
            <a:off x="6764207" y="2035061"/>
            <a:ext cx="702436" cy="584775"/>
          </a:xfrm>
          <a:prstGeom prst="rect">
            <a:avLst/>
          </a:prstGeom>
          <a:solidFill>
            <a:schemeClr val="bg2">
              <a:lumMod val="50000"/>
              <a:lumOff val="50000"/>
            </a:schemeClr>
          </a:solidFill>
        </p:spPr>
        <p:txBody>
          <a:bodyPr wrap="none" rtlCol="0">
            <a:spAutoFit/>
          </a:bodyPr>
          <a:lstStyle/>
          <a:p>
            <a:r>
              <a:rPr lang="en-US" sz="3200" dirty="0" smtClean="0"/>
              <a:t>ELE</a:t>
            </a:r>
            <a:endParaRPr lang="en-US" sz="3200" dirty="0"/>
          </a:p>
        </p:txBody>
      </p:sp>
      <p:sp>
        <p:nvSpPr>
          <p:cNvPr id="11" name="TextBox 10"/>
          <p:cNvSpPr txBox="1"/>
          <p:nvPr/>
        </p:nvSpPr>
        <p:spPr>
          <a:xfrm>
            <a:off x="5730880" y="2036736"/>
            <a:ext cx="817853" cy="584775"/>
          </a:xfrm>
          <a:prstGeom prst="rect">
            <a:avLst/>
          </a:prstGeom>
          <a:solidFill>
            <a:schemeClr val="bg2">
              <a:lumMod val="50000"/>
              <a:lumOff val="50000"/>
            </a:schemeClr>
          </a:solidFill>
        </p:spPr>
        <p:txBody>
          <a:bodyPr wrap="none" rtlCol="0">
            <a:spAutoFit/>
          </a:bodyPr>
          <a:lstStyle/>
          <a:p>
            <a:r>
              <a:rPr lang="en-US" sz="3200" dirty="0" smtClean="0"/>
              <a:t>CPE</a:t>
            </a:r>
            <a:endParaRPr lang="en-US" sz="3200" dirty="0"/>
          </a:p>
        </p:txBody>
      </p:sp>
      <p:sp>
        <p:nvSpPr>
          <p:cNvPr id="5" name="Date Placeholder 4"/>
          <p:cNvSpPr>
            <a:spLocks noGrp="1"/>
          </p:cNvSpPr>
          <p:nvPr>
            <p:ph type="dt" sz="half" idx="10"/>
          </p:nvPr>
        </p:nvSpPr>
        <p:spPr/>
        <p:txBody>
          <a:bodyPr/>
          <a:lstStyle/>
          <a:p>
            <a:fld id="{0BB036C5-46A6-4CC6-94C2-4C35FED037A6}" type="datetime1">
              <a:rPr lang="en-US" smtClean="0"/>
              <a:t>9/29/2015</a:t>
            </a:fld>
            <a:endParaRPr lang="en-US"/>
          </a:p>
        </p:txBody>
      </p:sp>
      <p:sp>
        <p:nvSpPr>
          <p:cNvPr id="6" name="Slide Number Placeholder 5"/>
          <p:cNvSpPr>
            <a:spLocks noGrp="1"/>
          </p:cNvSpPr>
          <p:nvPr>
            <p:ph type="sldNum" sz="quarter" idx="12"/>
          </p:nvPr>
        </p:nvSpPr>
        <p:spPr/>
        <p:txBody>
          <a:bodyPr/>
          <a:lstStyle/>
          <a:p>
            <a:fld id="{59D32E45-3E73-4A1B-BBE1-11282D901730}" type="slidenum">
              <a:rPr lang="en-US" smtClean="0"/>
              <a:t>9</a:t>
            </a:fld>
            <a:endParaRPr lang="en-US"/>
          </a:p>
        </p:txBody>
      </p:sp>
      <p:sp>
        <p:nvSpPr>
          <p:cNvPr id="12" name="Footer Placeholder 3"/>
          <p:cNvSpPr>
            <a:spLocks noGrp="1"/>
          </p:cNvSpPr>
          <p:nvPr>
            <p:ph type="ftr" sz="quarter" idx="11"/>
          </p:nvPr>
        </p:nvSpPr>
        <p:spPr>
          <a:xfrm>
            <a:off x="2831123" y="6312408"/>
            <a:ext cx="3481754" cy="365125"/>
          </a:xfrm>
        </p:spPr>
        <p:txBody>
          <a:bodyPr/>
          <a:lstStyle/>
          <a:p>
            <a:r>
              <a:rPr lang="en-US" dirty="0" smtClean="0"/>
              <a:t>Flashing Lights Sponsor - Rick Davids.  rcdavids1@verizon.net</a:t>
            </a:r>
            <a:endParaRPr lang="en-US" dirty="0"/>
          </a:p>
        </p:txBody>
      </p:sp>
    </p:spTree>
    <p:extLst>
      <p:ext uri="{BB962C8B-B14F-4D97-AF65-F5344CB8AC3E}">
        <p14:creationId xmlns:p14="http://schemas.microsoft.com/office/powerpoint/2010/main" val="623122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2776</TotalTime>
  <Words>2498</Words>
  <Application>Microsoft Office PowerPoint</Application>
  <PresentationFormat>On-screen Show (4:3)</PresentationFormat>
  <Paragraphs>225</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Thatch</vt:lpstr>
      <vt:lpstr>Challenge – Highway Safety and Flashing Lights.</vt:lpstr>
      <vt:lpstr>The Problem and Challenge</vt:lpstr>
      <vt:lpstr>Result of Rear End Collisions</vt:lpstr>
      <vt:lpstr>What are some of the variables?</vt:lpstr>
      <vt:lpstr>Who uses flashing lights on vehicles?</vt:lpstr>
      <vt:lpstr>The Capstone Project</vt:lpstr>
      <vt:lpstr>Benefits</vt:lpstr>
      <vt:lpstr>Challenges</vt:lpstr>
      <vt:lpstr>Skills, Roles and Responsibilities</vt:lpstr>
      <vt:lpstr>Deliverables</vt:lpstr>
      <vt:lpstr>Notional Bill of Materials</vt:lpstr>
      <vt:lpstr>Capstone projects I’ve sponsored</vt:lpstr>
      <vt:lpstr>What I do as a Sponsor</vt:lpstr>
      <vt:lpstr>My Background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Patrol Safety Project</dc:title>
  <dc:creator>Richard</dc:creator>
  <cp:lastModifiedBy>Richard</cp:lastModifiedBy>
  <cp:revision>246</cp:revision>
  <cp:lastPrinted>2015-08-27T17:58:20Z</cp:lastPrinted>
  <dcterms:created xsi:type="dcterms:W3CDTF">2014-09-02T16:24:56Z</dcterms:created>
  <dcterms:modified xsi:type="dcterms:W3CDTF">2015-09-29T21:44:40Z</dcterms:modified>
</cp:coreProperties>
</file>